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sldIdLst>
    <p:sldId id="258" r:id="rId5"/>
    <p:sldId id="293" r:id="rId6"/>
    <p:sldId id="329" r:id="rId7"/>
    <p:sldId id="359" r:id="rId8"/>
    <p:sldId id="360" r:id="rId9"/>
    <p:sldId id="364" r:id="rId10"/>
    <p:sldId id="365" r:id="rId11"/>
    <p:sldId id="376" r:id="rId12"/>
    <p:sldId id="366" r:id="rId13"/>
    <p:sldId id="367" r:id="rId14"/>
    <p:sldId id="330" r:id="rId15"/>
    <p:sldId id="331" r:id="rId16"/>
    <p:sldId id="332" r:id="rId17"/>
    <p:sldId id="333" r:id="rId18"/>
    <p:sldId id="334" r:id="rId19"/>
    <p:sldId id="397" r:id="rId20"/>
    <p:sldId id="398" r:id="rId21"/>
    <p:sldId id="399" r:id="rId22"/>
    <p:sldId id="400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402" r:id="rId31"/>
    <p:sldId id="274" r:id="rId32"/>
    <p:sldId id="403" r:id="rId33"/>
    <p:sldId id="404" r:id="rId34"/>
    <p:sldId id="277" r:id="rId35"/>
    <p:sldId id="406" r:id="rId36"/>
    <p:sldId id="392" r:id="rId37"/>
    <p:sldId id="393" r:id="rId38"/>
    <p:sldId id="394" r:id="rId39"/>
    <p:sldId id="395" r:id="rId40"/>
    <p:sldId id="396" r:id="rId41"/>
    <p:sldId id="387" r:id="rId42"/>
    <p:sldId id="388" r:id="rId43"/>
    <p:sldId id="389" r:id="rId44"/>
    <p:sldId id="390" r:id="rId45"/>
    <p:sldId id="391" r:id="rId46"/>
    <p:sldId id="401" r:id="rId47"/>
    <p:sldId id="371" r:id="rId48"/>
    <p:sldId id="307" r:id="rId49"/>
    <p:sldId id="309" r:id="rId50"/>
    <p:sldId id="31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, Myalinda" initials="MM" lastIdx="1" clrIdx="0">
    <p:extLst>
      <p:ext uri="{19B8F6BF-5375-455C-9EA6-DF929625EA0E}">
        <p15:presenceInfo xmlns:p15="http://schemas.microsoft.com/office/powerpoint/2012/main" userId="S::myalinda.martinez@uta.edu::4bfce666-4796-442b-8245-2efd9013a9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1"/>
    <a:srgbClr val="D4EFFC"/>
    <a:srgbClr val="00447C"/>
    <a:srgbClr val="F58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86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4183E-CEA2-4712-A965-E13FA29C0550}" type="datetimeFigureOut">
              <a:rPr lang="en-US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41889-EF34-4419-B8CB-F652A79CA2C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uta.edu/business/marketing-and-communications.php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err="1"/>
              <a:t>Powerpoint</a:t>
            </a:r>
            <a:r>
              <a:rPr lang="en-US"/>
              <a:t> backgrounds are locked. You are able to still adjust the text boxes. You can edit the boxes size, location, font color, font size, etc. </a:t>
            </a:r>
          </a:p>
          <a:p>
            <a:endParaRPr lang="en-US">
              <a:cs typeface="+mn-lt"/>
            </a:endParaRPr>
          </a:p>
          <a:p>
            <a:r>
              <a:rPr lang="en-US"/>
              <a:t>If you have a change request, please send a request to the Marketing and Communications request portal. </a:t>
            </a:r>
            <a:endParaRPr lang="en-US">
              <a:cs typeface="Calibri" panose="020F0502020204030204"/>
            </a:endParaRPr>
          </a:p>
          <a:p>
            <a:r>
              <a:rPr lang="en-US">
                <a:hlinkClick r:id="rId3"/>
              </a:rPr>
              <a:t>https://resources.uta.edu/business/marketing-and-communications.php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41889-EF34-4419-B8CB-F652A79CA2C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3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95.5 on all four parts of the CPA, in first sitting. Elijah Watts Sells award. </a:t>
            </a:r>
            <a:r>
              <a:rPr lang="en-US"/>
              <a:t>https://www.aicpa.org/press/pressreleases/2020/aicpa-recognizes-top-2019-cpa-exam-performers-with-elijah-watt-sells-award.html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C091A-0517-4117-85C8-B6A75B9EFC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6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4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8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14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4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7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3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98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6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2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4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" y="0"/>
            <a:ext cx="12182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5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8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44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9260-DCE8-4B75-AB55-84D129E06AF4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9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89260-DCE8-4B75-AB55-84D129E06AF4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9060-8F02-4C47-B069-8666BA3A5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69" r:id="rId3"/>
    <p:sldLayoutId id="2147483664" r:id="rId4"/>
    <p:sldLayoutId id="2147483665" r:id="rId5"/>
    <p:sldLayoutId id="2147483668" r:id="rId6"/>
    <p:sldLayoutId id="2147483671" r:id="rId7"/>
    <p:sldLayoutId id="2147483649" r:id="rId8"/>
    <p:sldLayoutId id="2147483651" r:id="rId9"/>
    <p:sldLayoutId id="2147483650" r:id="rId10"/>
    <p:sldLayoutId id="2147483652" r:id="rId11"/>
    <p:sldLayoutId id="2147483653" r:id="rId12"/>
    <p:sldLayoutId id="2147483654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sbparker@uta.edu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ugadvise@uta.edu" TargetMode="External"/><Relationship Id="rId2" Type="http://schemas.openxmlformats.org/officeDocument/2006/relationships/hyperlink" Target="https://www.uta.edu/academics/schools-colleges/business/undergraduate-advising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ribework.blogspot.com/2012/03/targeting-connection-zone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insidethearts.com/buttsintheseats/2017/12/18/your-resolution-to-create-connections-with-arts-and-culture-starts-today-or-maybe-tomorrow-depending-on-when-you-read-this/" TargetMode="External"/><Relationship Id="rId5" Type="http://schemas.openxmlformats.org/officeDocument/2006/relationships/image" Target="../media/image19.png"/><Relationship Id="rId4" Type="http://schemas.openxmlformats.org/officeDocument/2006/relationships/hyperlink" Target="mailto:sbparker@uta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Scott.elbert@uta.edu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edano.es/2016/01/ph-d-update-its-all-about-the-quotes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edano.es/2016/01/ph-d-update-its-all-about-the-quotes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cavallo@uta.edu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lewiss@uta.edu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a.edu/administration/provost/policies-and-resources/digital-measures/tutorial-and-trainging-dates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mailto:amherzog@uta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edium.com/@jakeorlowitz/youre-a-researcher-without-a-library-what-do-you-do-6811a30373cd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mailto:Jaramillo@uta.edu" TargetMode="Externa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cspivey@uta.edu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ta.instructure.com/courses/63768" TargetMode="External"/><Relationship Id="rId2" Type="http://schemas.openxmlformats.org/officeDocument/2006/relationships/hyperlink" Target="uta.instructure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ta.edu/administration/provost/policies-and-resources/canvas/faculty-training-resourc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oseph.rutledge@uta.edu" TargetMode="External"/><Relationship Id="rId2" Type="http://schemas.openxmlformats.org/officeDocument/2006/relationships/hyperlink" Target="https://community.canvaslms.com/t5/Instructor-Guide/tkb-p/Instructor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ta.servicenow.com/selfservic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719" y="3741133"/>
            <a:ext cx="8991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New Faculty Orientation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Fall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719" y="4909006"/>
            <a:ext cx="5325993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58026"/>
                </a:solidFill>
                <a:latin typeface="Arial"/>
              </a:rPr>
              <a:t>August 24, 2021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6587" y="4831264"/>
            <a:ext cx="4886964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0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28" y="279241"/>
            <a:ext cx="8229600" cy="98511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/>
                <a:cs typeface="Arial"/>
              </a:rPr>
              <a:t>Syllabus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036" y="1952723"/>
            <a:ext cx="10394600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dirty="0"/>
              <a:t>Use the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Upload Syllabus </a:t>
            </a:r>
            <a:r>
              <a:rPr lang="en-US" sz="3600" dirty="0"/>
              <a:t>feature and that will automatically drop your syllabus document onto the Syllabus page, Digital Measures, and Mentis</a:t>
            </a:r>
          </a:p>
          <a:p>
            <a:pPr marL="5715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826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050" y="1600201"/>
            <a:ext cx="61722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Undergraduate Advising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/>
              <a:t>Shelly Parker</a:t>
            </a:r>
          </a:p>
          <a:p>
            <a:pPr marL="0" indent="0" algn="ctr">
              <a:buNone/>
            </a:pPr>
            <a:r>
              <a:rPr lang="en-US" b="1" dirty="0"/>
              <a:t>Director, Undergraduate Studies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sbparker@uta.edu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2" name="Picture 1" descr="MEdIC Series: The Case of the Solo Senio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4953001"/>
            <a:ext cx="2222917" cy="1481583"/>
          </a:xfrm>
          <a:prstGeom prst="rect">
            <a:avLst/>
          </a:prstGeom>
        </p:spPr>
      </p:pic>
      <p:pic>
        <p:nvPicPr>
          <p:cNvPr id="4" name="Picture 3" descr="Class Attendance | College Succe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74" y="228600"/>
            <a:ext cx="198782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1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Undergraduate Degree Programs</a:t>
            </a: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3238500" y="2114550"/>
            <a:ext cx="3086100" cy="348615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Bachelor of Business Administration (BBA)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 b="1" dirty="0">
                <a:solidFill>
                  <a:srgbClr val="878BC5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Concentrations in: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Accounting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 Economics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 Finance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 Information Systems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 International Business/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Foreign Language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 Management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 Marketing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 Real Estate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 Operations &amp; Supply Chain Management</a:t>
            </a:r>
            <a:endParaRPr lang="en-US" sz="1500" b="1" dirty="0">
              <a:solidFill>
                <a:srgbClr val="BABDD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6210300" y="2114550"/>
            <a:ext cx="3429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dirty="0">
                <a:latin typeface="Arial" charset="0"/>
              </a:rPr>
              <a:t> Bachelor of Science (BS) </a:t>
            </a:r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sz="1350" dirty="0">
                <a:latin typeface="Arial" charset="0"/>
              </a:rPr>
              <a:t>	</a:t>
            </a: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Accounting</a:t>
            </a:r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Business Analytics</a:t>
            </a:r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	Economics</a:t>
            </a:r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	Information Systems</a:t>
            </a:r>
          </a:p>
        </p:txBody>
      </p:sp>
      <p:pic>
        <p:nvPicPr>
          <p:cNvPr id="3" name="Picture 2" descr="Education, Skills &amp; Slavery… and why we’re probabl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962400"/>
            <a:ext cx="21082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0" y="1600200"/>
            <a:ext cx="6172200" cy="4343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latin typeface="Arial" pitchFamily="34" charset="0"/>
                <a:cs typeface="Arial" pitchFamily="34" charset="0"/>
              </a:rPr>
              <a:t>Front Office Staff</a:t>
            </a:r>
          </a:p>
          <a:p>
            <a:pPr marL="0" indent="0">
              <a:spcBef>
                <a:spcPts val="0"/>
              </a:spcBef>
              <a:buNone/>
            </a:pPr>
            <a:endParaRPr lang="en-US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Arial" pitchFamily="34" charset="0"/>
                <a:cs typeface="Arial" pitchFamily="34" charset="0"/>
              </a:rPr>
              <a:t>     Julia Baker		           Current Search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      Receptionist		              Administrative Assistant	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     </a:t>
            </a:r>
            <a:endParaRPr lang="en-US" sz="1500" i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500" i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500" i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i="1" dirty="0">
                <a:latin typeface="Arial" pitchFamily="34" charset="0"/>
                <a:cs typeface="Arial" pitchFamily="34" charset="0"/>
              </a:rPr>
              <a:t>Business Building, Suite 107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500" i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i="1" dirty="0">
                <a:latin typeface="Arial" pitchFamily="34" charset="0"/>
                <a:cs typeface="Arial" pitchFamily="34" charset="0"/>
                <a:hlinkClick r:id="rId2"/>
              </a:rPr>
              <a:t>https://www.uta.edu/academics/schools-colleges/business/undergraduate-advising</a:t>
            </a:r>
            <a:r>
              <a:rPr lang="en-US" sz="15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500" i="1" dirty="0">
              <a:latin typeface="Arial" pitchFamily="34" charset="0"/>
              <a:cs typeface="Arial" pitchFamily="34" charset="0"/>
              <a:hlinkClick r:id="rId3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i="1" dirty="0">
                <a:latin typeface="Arial" pitchFamily="34" charset="0"/>
                <a:cs typeface="Arial" pitchFamily="34" charset="0"/>
                <a:hlinkClick r:id="rId3"/>
              </a:rPr>
              <a:t>ugadvise@uta.edu</a:t>
            </a:r>
            <a:r>
              <a:rPr lang="en-US" sz="15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500" i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i="1" dirty="0">
                <a:latin typeface="Arial" pitchFamily="34" charset="0"/>
                <a:cs typeface="Arial" pitchFamily="34" charset="0"/>
              </a:rPr>
              <a:t>817-272-3368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500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en-US" sz="135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971550"/>
            <a:ext cx="61722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Undergraduate Advising </a:t>
            </a:r>
            <a:r>
              <a:rPr lang="en-US" sz="3675" b="1" dirty="0">
                <a:latin typeface="+mn-lt"/>
              </a:rPr>
              <a:t>Staff</a:t>
            </a:r>
          </a:p>
        </p:txBody>
      </p:sp>
      <p:pic>
        <p:nvPicPr>
          <p:cNvPr id="5" name="Picture 4" descr="La Teoría de Herzber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98195"/>
            <a:ext cx="1676400" cy="1964531"/>
          </a:xfrm>
          <a:prstGeom prst="rect">
            <a:avLst/>
          </a:prstGeom>
        </p:spPr>
      </p:pic>
      <p:pic>
        <p:nvPicPr>
          <p:cNvPr id="6" name="Picture 5" descr="Jobs In Ranchi | Ranchi Jobs: Data Entry Job In Ranch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657601"/>
            <a:ext cx="1982560" cy="13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73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971550"/>
            <a:ext cx="61722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Undergraduate Advising </a:t>
            </a:r>
            <a:r>
              <a:rPr lang="en-US" sz="3675" b="1" dirty="0">
                <a:latin typeface="+mn-lt"/>
              </a:rPr>
              <a:t>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898" y="1600200"/>
            <a:ext cx="6172200" cy="42862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u="sng" dirty="0">
                <a:latin typeface="Arial" pitchFamily="34" charset="0"/>
                <a:cs typeface="Arial" pitchFamily="34" charset="0"/>
              </a:rPr>
              <a:t>ADVISORS (Alpha Group)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		OTHER STAFF</a:t>
            </a:r>
            <a:endParaRPr lang="en-US" sz="1050" b="1" u="sng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     Micah Washington (A – B)		Jasmine Coker (Degree/Graduation Advisor)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1050" dirty="0">
                <a:latin typeface="Arial" pitchFamily="34" charset="0"/>
                <a:cs typeface="Arial" pitchFamily="34" charset="0"/>
                <a:hlinkClick r:id="rId2"/>
              </a:rPr>
              <a:t>micah.Washington@uta.edu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	</a:t>
            </a:r>
            <a:r>
              <a:rPr lang="en-US" sz="1050" dirty="0">
                <a:latin typeface="Arial" pitchFamily="34" charset="0"/>
                <a:cs typeface="Arial" pitchFamily="34" charset="0"/>
                <a:hlinkClick r:id="rId2"/>
              </a:rPr>
              <a:t>jasmine.young@uta.edu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			*In training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     Kathy Gutierrez (C – D)		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1050" dirty="0">
                <a:latin typeface="Arial" pitchFamily="34" charset="0"/>
                <a:cs typeface="Arial" pitchFamily="34" charset="0"/>
                <a:hlinkClick r:id="rId2"/>
              </a:rPr>
              <a:t>kathy.Gutierrez@uta.edu 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Bianca Upshaw (TCC Advisor) 				</a:t>
            </a:r>
            <a:r>
              <a:rPr lang="en-US" sz="1050" dirty="0">
                <a:latin typeface="Arial" pitchFamily="34" charset="0"/>
                <a:cs typeface="Arial" pitchFamily="34" charset="0"/>
                <a:hlinkClick r:id="rId2"/>
              </a:rPr>
              <a:t>bianca.upshaw@uta.edu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     Denise Hayes (E – G)* 		 	</a:t>
            </a: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1050" dirty="0">
                <a:latin typeface="Arial" pitchFamily="34" charset="0"/>
                <a:cs typeface="Arial" pitchFamily="34" charset="0"/>
                <a:hlinkClick r:id="rId2"/>
              </a:rPr>
              <a:t>dwylie@uta.edu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Bertram Dugan (Assistant Director)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00" i="1" dirty="0">
                <a:latin typeface="Arial" pitchFamily="34" charset="0"/>
                <a:cs typeface="Arial" pitchFamily="34" charset="0"/>
              </a:rPr>
              <a:t>      *Goolsby Leadership Academy Advisor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050" dirty="0">
                <a:latin typeface="Arial" pitchFamily="34" charset="0"/>
                <a:cs typeface="Arial" pitchFamily="34" charset="0"/>
                <a:hlinkClick r:id="rId2"/>
              </a:rPr>
              <a:t>bertram@uta.edu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  </a:t>
            </a:r>
            <a:endParaRPr lang="en-US" sz="1050" dirty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			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*Works also with the Director of Goolsby Leadership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     Ramon </a:t>
            </a:r>
            <a:r>
              <a:rPr lang="en-US" sz="1050" b="1" dirty="0" err="1">
                <a:latin typeface="Arial" pitchFamily="34" charset="0"/>
                <a:cs typeface="Arial" pitchFamily="34" charset="0"/>
              </a:rPr>
              <a:t>Iturbe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 (H - J)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1050" dirty="0">
                <a:latin typeface="Arial" pitchFamily="34" charset="0"/>
                <a:cs typeface="Arial" pitchFamily="34" charset="0"/>
                <a:hlinkClick r:id="rId2"/>
              </a:rPr>
              <a:t>ramon.Iturbe@uta.edu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		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Shelly Parker (Director)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			</a:t>
            </a:r>
            <a:r>
              <a:rPr lang="en-US" sz="1050" dirty="0">
                <a:latin typeface="Arial" pitchFamily="34" charset="0"/>
                <a:cs typeface="Arial" pitchFamily="34" charset="0"/>
                <a:hlinkClick r:id="rId2"/>
              </a:rPr>
              <a:t>sbparker@uta.edu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</a:t>
            </a:r>
            <a:endParaRPr lang="en-US" sz="900" i="1" dirty="0">
              <a:latin typeface="Arial" pitchFamily="34" charset="0"/>
              <a:cs typeface="Arial" pitchFamily="34" charset="0"/>
              <a:hlinkClick r:id="" action="ppaction://noactio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     Milaun Mack (K – L, N) 	 	 		</a:t>
            </a: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1050" dirty="0">
                <a:latin typeface="Arial" pitchFamily="34" charset="0"/>
                <a:cs typeface="Arial" pitchFamily="34" charset="0"/>
                <a:hlinkClick r:id="rId2"/>
              </a:rPr>
              <a:t>milaun.mack@uta.edu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		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     Brianna Gibbs (M)				</a:t>
            </a: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1050" dirty="0">
                <a:latin typeface="Arial" pitchFamily="34" charset="0"/>
                <a:cs typeface="Arial" pitchFamily="34" charset="0"/>
                <a:hlinkClick r:id="rId2"/>
              </a:rPr>
              <a:t>brianna.gibbs@uta.edu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			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     Linda </a:t>
            </a:r>
            <a:r>
              <a:rPr lang="en-US" sz="1050" b="1" dirty="0" err="1">
                <a:latin typeface="Arial" pitchFamily="34" charset="0"/>
                <a:cs typeface="Arial" pitchFamily="34" charset="0"/>
              </a:rPr>
              <a:t>Letherwood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 (O – 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i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1050" i="1" dirty="0">
                <a:latin typeface="Arial" pitchFamily="34" charset="0"/>
                <a:cs typeface="Arial" pitchFamily="34" charset="0"/>
                <a:hlinkClick r:id="rId2"/>
              </a:rPr>
              <a:t>linda.letherwood@uta.edu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00" i="1" dirty="0">
                <a:latin typeface="Arial" pitchFamily="34" charset="0"/>
                <a:cs typeface="Arial" pitchFamily="34" charset="0"/>
              </a:rPr>
              <a:t>     *Almost done with training 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     Ellen Long (S – 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1050" dirty="0">
                <a:latin typeface="Arial" pitchFamily="34" charset="0"/>
                <a:cs typeface="Arial" pitchFamily="34" charset="0"/>
                <a:hlinkClick r:id="rId2"/>
              </a:rPr>
              <a:t>ellen.long@uta.edu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00" i="1" dirty="0">
                <a:latin typeface="Arial" pitchFamily="34" charset="0"/>
                <a:cs typeface="Arial" pitchFamily="34" charset="0"/>
              </a:rPr>
              <a:t>     *Will be moving into new Probation Advisor position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     </a:t>
            </a:r>
            <a:endParaRPr lang="en-US" sz="105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b="1" dirty="0">
                <a:latin typeface="Arial" pitchFamily="34" charset="0"/>
                <a:cs typeface="Arial" pitchFamily="34" charset="0"/>
              </a:rPr>
              <a:t>     Adrienne King (U-Z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00" i="1" dirty="0">
                <a:latin typeface="Arial" pitchFamily="34" charset="0"/>
                <a:cs typeface="Arial" pitchFamily="34" charset="0"/>
              </a:rPr>
              <a:t>     *In training, other advisors are seeing these students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	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labama School Connection » 2013 » April »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41" y="4378282"/>
            <a:ext cx="2632994" cy="17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704BB8C-857F-4701-BB5A-4B23AC81C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91297" y="5521391"/>
            <a:ext cx="1336609" cy="1336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Undergraduate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Now through Census Day (September 10</a:t>
            </a:r>
            <a:r>
              <a:rPr lang="en-US" baseline="30000" dirty="0"/>
              <a:t>th</a:t>
            </a:r>
            <a:r>
              <a:rPr lang="en-US" dirty="0"/>
              <a:t>), advisors are seeing students on a drop in basis.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Virtual (Monday – Wednesday – Friday)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 Person (Tuesday – Thursday)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All staff will be working a hybrid model for Fall 2021 with the office staffed Monday – Friday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will be offered the option of in person or virtual advising services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have any questions regarding a student or a policy/procedure, please contact Shelly Parker at </a:t>
            </a:r>
            <a:r>
              <a:rPr lang="en-US" dirty="0">
                <a:hlinkClick r:id="rId4"/>
              </a:rPr>
              <a:t>sbparker@uta.edu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58796-BFBD-41D7-9D63-92E259E78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81480" y="297750"/>
            <a:ext cx="3048602" cy="13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693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b="1" dirty="0"/>
              <a:t>About Graduate Students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600" b="1" dirty="0"/>
              <a:t>Scott Elbert</a:t>
            </a:r>
          </a:p>
          <a:p>
            <a:pPr marL="0" indent="0" algn="ctr">
              <a:buNone/>
            </a:pPr>
            <a:r>
              <a:rPr lang="en-US" sz="3600" b="1" dirty="0"/>
              <a:t>Director of Graduate Business Services</a:t>
            </a:r>
          </a:p>
          <a:p>
            <a:pPr marL="0" indent="0" algn="ctr">
              <a:buNone/>
            </a:pPr>
            <a:r>
              <a:rPr lang="en-US" sz="3600" dirty="0">
                <a:hlinkClick r:id="rId2"/>
              </a:rPr>
              <a:t>scott.elbert@uta.edu</a:t>
            </a: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2" name="Picture 1" descr="How the U.S. Government Could End the Student Debt Crisi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84" y="228600"/>
            <a:ext cx="2304288" cy="1600200"/>
          </a:xfrm>
          <a:prstGeom prst="rect">
            <a:avLst/>
          </a:prstGeom>
        </p:spPr>
      </p:pic>
      <p:pic>
        <p:nvPicPr>
          <p:cNvPr id="4" name="Picture 3" descr="About Scroll - SCROLL Organisa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800601"/>
            <a:ext cx="1336807" cy="163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54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8763000" cy="4525963"/>
          </a:xfrm>
        </p:spPr>
        <p:txBody>
          <a:bodyPr>
            <a:normAutofit/>
          </a:bodyPr>
          <a:lstStyle/>
          <a:p>
            <a:pPr marL="236538" indent="-236538" eaLnBrk="0" hangingPunct="0">
              <a:lnSpc>
                <a:spcPct val="80000"/>
              </a:lnSpc>
              <a:spcBef>
                <a:spcPct val="10000"/>
              </a:spcBef>
              <a:buClr>
                <a:srgbClr val="FB6514"/>
              </a:buClr>
            </a:pPr>
            <a:r>
              <a:rPr lang="en-US" sz="1700" dirty="0">
                <a:latin typeface="Calibri" pitchFamily="34" charset="0"/>
                <a:cs typeface="Times New Roman" pitchFamily="18" charset="0"/>
              </a:rPr>
              <a:t>Master of Business Administration</a:t>
            </a:r>
          </a:p>
          <a:p>
            <a:pPr lvl="1" indent="-236538" eaLnBrk="0" hangingPunct="0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</a:pPr>
            <a:r>
              <a:rPr lang="en-US" sz="1700" i="1" dirty="0">
                <a:latin typeface="Calibri" pitchFamily="34" charset="0"/>
                <a:cs typeface="Times New Roman" pitchFamily="18" charset="0"/>
              </a:rPr>
              <a:t>Flexible format (Main Campus)</a:t>
            </a:r>
          </a:p>
          <a:p>
            <a:pPr lvl="1" indent="-236538" eaLnBrk="0" hangingPunct="0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</a:pPr>
            <a:r>
              <a:rPr lang="en-US" sz="1700" i="1" dirty="0">
                <a:latin typeface="Calibri" pitchFamily="34" charset="0"/>
                <a:cs typeface="Times New Roman" pitchFamily="18" charset="0"/>
              </a:rPr>
              <a:t>Professional Cohort format (Fort Worth Center)</a:t>
            </a:r>
          </a:p>
          <a:p>
            <a:pPr lvl="1" indent="-236538" eaLnBrk="0" hangingPunct="0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</a:pPr>
            <a:r>
              <a:rPr lang="en-US" sz="1700" i="1" dirty="0">
                <a:latin typeface="Calibri" pitchFamily="34" charset="0"/>
                <a:cs typeface="Times New Roman" pitchFamily="18" charset="0"/>
              </a:rPr>
              <a:t>Weekend format (Main Campus)</a:t>
            </a:r>
          </a:p>
          <a:p>
            <a:pPr marL="236538" indent="-236538" eaLnBrk="0" hangingPunct="0">
              <a:lnSpc>
                <a:spcPct val="80000"/>
              </a:lnSpc>
              <a:spcBef>
                <a:spcPct val="10000"/>
              </a:spcBef>
              <a:buClr>
                <a:srgbClr val="FB6514"/>
              </a:buClr>
            </a:pPr>
            <a:r>
              <a:rPr lang="en-US" sz="1700" dirty="0">
                <a:latin typeface="Calibri" pitchFamily="34" charset="0"/>
                <a:cs typeface="Times New Roman" pitchFamily="18" charset="0"/>
              </a:rPr>
              <a:t>Master of Professional Accounting</a:t>
            </a:r>
          </a:p>
          <a:p>
            <a:pPr marL="236538" indent="-236538" eaLnBrk="0" hangingPunct="0">
              <a:lnSpc>
                <a:spcPct val="80000"/>
              </a:lnSpc>
              <a:spcBef>
                <a:spcPct val="10000"/>
              </a:spcBef>
              <a:buClr>
                <a:srgbClr val="FB6514"/>
              </a:buClr>
            </a:pPr>
            <a:r>
              <a:rPr lang="en-US" sz="1700" dirty="0">
                <a:latin typeface="Calibri" pitchFamily="34" charset="0"/>
                <a:cs typeface="Times New Roman" pitchFamily="18" charset="0"/>
              </a:rPr>
              <a:t>M.S. in Accounting</a:t>
            </a:r>
          </a:p>
          <a:p>
            <a:pPr marL="236538" indent="-236538" eaLnBrk="0" hangingPunct="0">
              <a:lnSpc>
                <a:spcPct val="80000"/>
              </a:lnSpc>
              <a:spcBef>
                <a:spcPct val="10000"/>
              </a:spcBef>
              <a:buClr>
                <a:srgbClr val="FB6514"/>
              </a:buClr>
            </a:pPr>
            <a:r>
              <a:rPr lang="en-US" sz="1700" dirty="0">
                <a:latin typeface="Calibri" pitchFamily="34" charset="0"/>
                <a:cs typeface="Times New Roman" pitchFamily="18" charset="0"/>
              </a:rPr>
              <a:t>M.S. in Business Analytics</a:t>
            </a:r>
          </a:p>
          <a:p>
            <a:pPr marL="236538" indent="-236538" eaLnBrk="0" hangingPunct="0">
              <a:lnSpc>
                <a:spcPct val="80000"/>
              </a:lnSpc>
              <a:spcBef>
                <a:spcPct val="10000"/>
              </a:spcBef>
              <a:buClr>
                <a:srgbClr val="FB6514"/>
              </a:buClr>
            </a:pPr>
            <a:r>
              <a:rPr lang="en-US" sz="1700" dirty="0">
                <a:latin typeface="Calibri" pitchFamily="34" charset="0"/>
                <a:cs typeface="Times New Roman" pitchFamily="18" charset="0"/>
              </a:rPr>
              <a:t>M.S. in Taxation</a:t>
            </a:r>
          </a:p>
          <a:p>
            <a:pPr marL="236538" indent="-236538" eaLnBrk="0" hangingPunct="0">
              <a:lnSpc>
                <a:spcPct val="80000"/>
              </a:lnSpc>
              <a:spcBef>
                <a:spcPct val="10000"/>
              </a:spcBef>
              <a:buClr>
                <a:srgbClr val="FB6514"/>
              </a:buClr>
            </a:pPr>
            <a:r>
              <a:rPr lang="en-US" sz="1700" dirty="0">
                <a:latin typeface="Calibri" pitchFamily="34" charset="0"/>
                <a:cs typeface="Times New Roman" pitchFamily="18" charset="0"/>
              </a:rPr>
              <a:t>M.S. in Economic Data Analytics</a:t>
            </a:r>
          </a:p>
          <a:p>
            <a:pPr marL="236538" indent="-236538" eaLnBrk="0" hangingPunct="0">
              <a:lnSpc>
                <a:spcPct val="80000"/>
              </a:lnSpc>
              <a:spcBef>
                <a:spcPct val="10000"/>
              </a:spcBef>
              <a:buClr>
                <a:srgbClr val="FB6514"/>
              </a:buClr>
            </a:pPr>
            <a:r>
              <a:rPr lang="en-US" sz="1700" dirty="0">
                <a:latin typeface="Calibri" pitchFamily="34" charset="0"/>
                <a:cs typeface="Times New Roman" pitchFamily="18" charset="0"/>
              </a:rPr>
              <a:t>M.S. in Health Care Administration </a:t>
            </a:r>
          </a:p>
          <a:p>
            <a:pPr marL="236538" indent="-236538" eaLnBrk="0" hangingPunct="0">
              <a:lnSpc>
                <a:spcPct val="80000"/>
              </a:lnSpc>
              <a:spcBef>
                <a:spcPct val="10000"/>
              </a:spcBef>
              <a:buClr>
                <a:srgbClr val="FB6514"/>
              </a:buClr>
            </a:pPr>
            <a:r>
              <a:rPr lang="en-US" sz="1700" dirty="0">
                <a:latin typeface="Calibri" pitchFamily="34" charset="0"/>
                <a:cs typeface="Times New Roman" pitchFamily="18" charset="0"/>
              </a:rPr>
              <a:t>M.S. in Human Resource Management</a:t>
            </a:r>
          </a:p>
          <a:p>
            <a:pPr marL="236538" indent="-236538" eaLnBrk="0" hangingPunct="0">
              <a:lnSpc>
                <a:spcPct val="80000"/>
              </a:lnSpc>
              <a:spcBef>
                <a:spcPct val="10000"/>
              </a:spcBef>
              <a:buClr>
                <a:srgbClr val="FB6514"/>
              </a:buClr>
            </a:pPr>
            <a:r>
              <a:rPr lang="en-US" sz="1700" dirty="0">
                <a:latin typeface="Calibri" pitchFamily="34" charset="0"/>
                <a:cs typeface="Times New Roman" pitchFamily="18" charset="0"/>
              </a:rPr>
              <a:t>M.S. in Information Systems</a:t>
            </a:r>
          </a:p>
          <a:p>
            <a:pPr marL="236538" indent="-236538" eaLnBrk="0" hangingPunct="0">
              <a:lnSpc>
                <a:spcPct val="80000"/>
              </a:lnSpc>
              <a:spcBef>
                <a:spcPct val="10000"/>
              </a:spcBef>
              <a:buClr>
                <a:srgbClr val="FB6514"/>
              </a:buClr>
            </a:pPr>
            <a:r>
              <a:rPr lang="en-US" sz="1700" dirty="0">
                <a:latin typeface="Calibri" pitchFamily="34" charset="0"/>
                <a:cs typeface="Times New Roman" pitchFamily="18" charset="0"/>
              </a:rPr>
              <a:t>M.S. in Marketing Research</a:t>
            </a:r>
          </a:p>
          <a:p>
            <a:pPr marL="236538" indent="-236538" eaLnBrk="0" hangingPunct="0">
              <a:lnSpc>
                <a:spcPct val="80000"/>
              </a:lnSpc>
              <a:spcBef>
                <a:spcPct val="10000"/>
              </a:spcBef>
              <a:buClr>
                <a:srgbClr val="FB6514"/>
              </a:buClr>
            </a:pPr>
            <a:r>
              <a:rPr lang="en-US" sz="1700" dirty="0">
                <a:latin typeface="Calibri" pitchFamily="34" charset="0"/>
                <a:cs typeface="Times New Roman" pitchFamily="18" charset="0"/>
              </a:rPr>
              <a:t>M.S. in Quantitative Finance</a:t>
            </a:r>
          </a:p>
          <a:p>
            <a:pPr marL="236538" indent="-236538" eaLnBrk="0" hangingPunct="0">
              <a:lnSpc>
                <a:spcPct val="80000"/>
              </a:lnSpc>
              <a:spcBef>
                <a:spcPct val="10000"/>
              </a:spcBef>
              <a:buClr>
                <a:srgbClr val="FB6514"/>
              </a:buClr>
            </a:pPr>
            <a:r>
              <a:rPr lang="en-US" sz="1700" dirty="0">
                <a:latin typeface="Calibri" pitchFamily="34" charset="0"/>
                <a:cs typeface="Times New Roman" pitchFamily="18" charset="0"/>
              </a:rPr>
              <a:t>M.S. in Real Estate </a:t>
            </a:r>
          </a:p>
          <a:p>
            <a:pPr marL="236538" indent="-236538" eaLnBrk="0" hangingPunct="0">
              <a:lnSpc>
                <a:spcPct val="80000"/>
              </a:lnSpc>
              <a:spcBef>
                <a:spcPct val="10000"/>
              </a:spcBef>
              <a:buClr>
                <a:srgbClr val="FB6514"/>
              </a:buClr>
            </a:pPr>
            <a:r>
              <a:rPr lang="en-US" sz="1700" dirty="0">
                <a:latin typeface="Calibri" pitchFamily="34" charset="0"/>
                <a:cs typeface="Times New Roman" pitchFamily="18" charset="0"/>
              </a:rPr>
              <a:t>Executive Master of Business Administration</a:t>
            </a:r>
          </a:p>
          <a:p>
            <a:pPr marL="236538" indent="-236538" eaLnBrk="0" hangingPunct="0">
              <a:lnSpc>
                <a:spcPct val="80000"/>
              </a:lnSpc>
              <a:spcBef>
                <a:spcPct val="10000"/>
              </a:spcBef>
              <a:buClr>
                <a:srgbClr val="FB6514"/>
              </a:buClr>
            </a:pPr>
            <a:r>
              <a:rPr lang="en-US" sz="1700" dirty="0">
                <a:latin typeface="Calibri" pitchFamily="34" charset="0"/>
                <a:cs typeface="Times New Roman" pitchFamily="18" charset="0"/>
              </a:rPr>
              <a:t>Ph.D. in Business Administration</a:t>
            </a:r>
          </a:p>
          <a:p>
            <a:endParaRPr lang="en-US" dirty="0"/>
          </a:p>
        </p:txBody>
      </p:sp>
      <p:pic>
        <p:nvPicPr>
          <p:cNvPr id="4" name="Picture 3" descr="Graduate School USA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37" y="1236664"/>
            <a:ext cx="3131207" cy="1362075"/>
          </a:xfrm>
          <a:prstGeom prst="rect">
            <a:avLst/>
          </a:prstGeom>
        </p:spPr>
      </p:pic>
      <p:pic>
        <p:nvPicPr>
          <p:cNvPr id="5" name="Picture 4" descr="Graduate School USA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05" y="3216277"/>
            <a:ext cx="2006349" cy="2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81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592"/>
            <a:ext cx="10515600" cy="48677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Dropping &amp; Adding Classes</a:t>
            </a:r>
          </a:p>
          <a:p>
            <a:pPr lvl="1"/>
            <a:r>
              <a:rPr lang="en-US" dirty="0"/>
              <a:t>Deadlines</a:t>
            </a:r>
          </a:p>
          <a:p>
            <a:pPr lvl="1"/>
            <a:r>
              <a:rPr lang="en-US" dirty="0"/>
              <a:t>Signatures or permission by email</a:t>
            </a:r>
          </a:p>
          <a:p>
            <a:pPr lvl="1"/>
            <a:r>
              <a:rPr lang="en-US" dirty="0"/>
              <a:t>Student responsibility</a:t>
            </a:r>
          </a:p>
          <a:p>
            <a:pPr lvl="1"/>
            <a:r>
              <a:rPr lang="en-US" dirty="0"/>
              <a:t>Form</a:t>
            </a:r>
          </a:p>
          <a:p>
            <a:r>
              <a:rPr lang="en-US" dirty="0"/>
              <a:t>Instructor Enrollment Decision</a:t>
            </a:r>
          </a:p>
          <a:p>
            <a:pPr lvl="1"/>
            <a:r>
              <a:rPr lang="en-US" dirty="0"/>
              <a:t>Enrollment beyond Course Capacity</a:t>
            </a:r>
          </a:p>
          <a:p>
            <a:pPr lvl="1"/>
            <a:r>
              <a:rPr lang="en-US" dirty="0"/>
              <a:t>Enrollment without Prerequisite Coursework</a:t>
            </a:r>
          </a:p>
          <a:p>
            <a:pPr lvl="1"/>
            <a:r>
              <a:rPr lang="en-US" dirty="0"/>
              <a:t>Face-to-Face Course Virtual Participation</a:t>
            </a:r>
          </a:p>
          <a:p>
            <a:r>
              <a:rPr lang="en-US" dirty="0"/>
              <a:t>Students Not Fully Admitted/Unable to Register</a:t>
            </a:r>
          </a:p>
          <a:p>
            <a:r>
              <a:rPr lang="en-US" dirty="0"/>
              <a:t>Grades</a:t>
            </a:r>
          </a:p>
          <a:p>
            <a:pPr lvl="1"/>
            <a:r>
              <a:rPr lang="en-US" dirty="0"/>
              <a:t>Incomplete “I”</a:t>
            </a:r>
          </a:p>
          <a:p>
            <a:pPr lvl="1"/>
            <a:r>
              <a:rPr lang="en-US" dirty="0"/>
              <a:t>Academic Standing Needs</a:t>
            </a:r>
          </a:p>
          <a:p>
            <a:endParaRPr lang="en-US" dirty="0"/>
          </a:p>
        </p:txBody>
      </p:sp>
      <p:pic>
        <p:nvPicPr>
          <p:cNvPr id="4" name="Picture 3" descr="Frequently Asked Ques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25601"/>
            <a:ext cx="2253108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43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Send to Graduate Business Services or Advisors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US" dirty="0"/>
              <a:t>Issues Regarding Degree Completion</a:t>
            </a:r>
          </a:p>
          <a:p>
            <a:r>
              <a:rPr lang="en-US" dirty="0"/>
              <a:t>Course Drop Recommendations</a:t>
            </a:r>
          </a:p>
          <a:p>
            <a:r>
              <a:rPr lang="en-US" dirty="0"/>
              <a:t>GPA Issues</a:t>
            </a:r>
          </a:p>
          <a:p>
            <a:r>
              <a:rPr lang="en-US" dirty="0"/>
              <a:t>Signatures for CPT/OPT, Internships, etc</a:t>
            </a:r>
          </a:p>
          <a:p>
            <a:r>
              <a:rPr lang="en-US" dirty="0"/>
              <a:t>Administrative/Graduate Policy Questions</a:t>
            </a:r>
          </a:p>
        </p:txBody>
      </p:sp>
      <p:pic>
        <p:nvPicPr>
          <p:cNvPr id="4" name="Picture 3" descr="css - HTML submit button shadow border issue - Stack Overflo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88" y="2197609"/>
            <a:ext cx="2660802" cy="1122437"/>
          </a:xfrm>
          <a:prstGeom prst="rect">
            <a:avLst/>
          </a:prstGeom>
        </p:spPr>
      </p:pic>
      <p:pic>
        <p:nvPicPr>
          <p:cNvPr id="5" name="Picture 4" descr="[WILD] - Concurs 'Luna Cadourilor' - CS16 - Arhiva - CS16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966" y="3454983"/>
            <a:ext cx="156864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0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63486" y="148637"/>
            <a:ext cx="8229600" cy="8572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49F93-A91F-43F8-8ECC-1AE098A88A99}"/>
              </a:ext>
            </a:extLst>
          </p:cNvPr>
          <p:cNvSpPr txBox="1"/>
          <p:nvPr/>
        </p:nvSpPr>
        <p:spPr>
          <a:xfrm>
            <a:off x="2069577" y="1202493"/>
            <a:ext cx="843827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Welcome and Introductions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Canvas LMS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Undergraduate Advising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Graduate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PhD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COB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DREI Initiatives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Physical/Virtual Classroom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Digital Measures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Library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Logistics of Teaching</a:t>
            </a:r>
          </a:p>
        </p:txBody>
      </p:sp>
    </p:spTree>
    <p:extLst>
      <p:ext uri="{BB962C8B-B14F-4D97-AF65-F5344CB8AC3E}">
        <p14:creationId xmlns:p14="http://schemas.microsoft.com/office/powerpoint/2010/main" val="28205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28" y="279241"/>
            <a:ext cx="8229600" cy="106413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/>
                <a:cs typeface="Arial"/>
              </a:rPr>
              <a:t>PhD Program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8700" y="1981039"/>
            <a:ext cx="10394600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dirty="0"/>
              <a:t>Terry Skantz</a:t>
            </a:r>
          </a:p>
          <a:p>
            <a:pPr algn="ctr"/>
            <a:r>
              <a:rPr lang="en-US" sz="3600" dirty="0"/>
              <a:t>Director of PhD Programs in Business</a:t>
            </a:r>
          </a:p>
          <a:p>
            <a:pPr algn="ctr"/>
            <a:r>
              <a:rPr lang="en-US" sz="3600" dirty="0"/>
              <a:t>Associate Professor of Accounting</a:t>
            </a:r>
          </a:p>
          <a:p>
            <a:pPr algn="ctr"/>
            <a:r>
              <a:rPr lang="en-US" sz="3600" dirty="0"/>
              <a:t>tskantz@uta.edu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B20147-62FD-4A4D-B81F-BD261FF92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1718" y="4402022"/>
            <a:ext cx="3377355" cy="14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28" y="279241"/>
            <a:ext cx="8229600" cy="98511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/>
                <a:cs typeface="Arial"/>
              </a:rPr>
              <a:t>Our PhD Programs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036" y="1128632"/>
            <a:ext cx="10394600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Management – Myrtle Bell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Marketing – </a:t>
            </a:r>
            <a:r>
              <a:rPr lang="en-US" sz="4000" dirty="0" err="1"/>
              <a:t>Ritesh</a:t>
            </a:r>
            <a:r>
              <a:rPr lang="en-US" sz="4000" dirty="0"/>
              <a:t> Saini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Management Science/Ops – Kay-</a:t>
            </a:r>
            <a:r>
              <a:rPr lang="en-US" sz="4000" dirty="0" err="1"/>
              <a:t>Yut</a:t>
            </a:r>
            <a:r>
              <a:rPr lang="en-US" sz="4000" dirty="0"/>
              <a:t> Chen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Information Systems – </a:t>
            </a:r>
            <a:r>
              <a:rPr lang="en-US" sz="4000" dirty="0" err="1"/>
              <a:t>Jinggou</a:t>
            </a:r>
            <a:r>
              <a:rPr lang="en-US" sz="4000" dirty="0"/>
              <a:t> Wang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Accounting – Bin Srinidhi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Finance – David Rakowski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783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28" y="279241"/>
            <a:ext cx="8229600" cy="98511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/>
                <a:cs typeface="Arial"/>
              </a:rPr>
              <a:t>PhD Student Funding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036" y="1230233"/>
            <a:ext cx="10394600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Many students get DDA for 4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$24k + tuition in Spring/Fall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Year /unfunded students $1000 scholarship + nonresident waiver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Carla Buss Memorial Scholarship (annual)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COB Dissertation grants (every semester)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Up to 2k for research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Graduate School Offerings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Dissertation Research Enhancement Grant—up to $2k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Dissertation Fellows Program</a:t>
            </a:r>
          </a:p>
        </p:txBody>
      </p:sp>
    </p:spTree>
    <p:extLst>
      <p:ext uri="{BB962C8B-B14F-4D97-AF65-F5344CB8AC3E}">
        <p14:creationId xmlns:p14="http://schemas.microsoft.com/office/powerpoint/2010/main" val="13918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6593" y="279241"/>
            <a:ext cx="10222787" cy="106413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/>
                <a:cs typeface="Arial"/>
              </a:rPr>
              <a:t>Research in the College of Business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8700" y="1595273"/>
            <a:ext cx="10394600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dirty="0"/>
              <a:t>Wendy Casper</a:t>
            </a:r>
          </a:p>
          <a:p>
            <a:pPr algn="ctr"/>
            <a:r>
              <a:rPr lang="en-US" sz="3600" dirty="0"/>
              <a:t>Associate Dean for Research</a:t>
            </a:r>
          </a:p>
          <a:p>
            <a:pPr algn="ctr"/>
            <a:r>
              <a:rPr lang="en-US" sz="3600" dirty="0"/>
              <a:t>Peggy E. Swanson Endowed Chair &amp; </a:t>
            </a:r>
          </a:p>
          <a:p>
            <a:pPr algn="ctr"/>
            <a:r>
              <a:rPr lang="en-US" sz="3600" dirty="0"/>
              <a:t>Distinguished Research Professor</a:t>
            </a:r>
          </a:p>
          <a:p>
            <a:pPr algn="ctr"/>
            <a:r>
              <a:rPr lang="en-US" sz="3600" dirty="0"/>
              <a:t>wjcasper@uta.edu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B20147-62FD-4A4D-B81F-BD261FF92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1718" y="4402022"/>
            <a:ext cx="3377355" cy="14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28" y="279241"/>
            <a:ext cx="8229600" cy="98511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/>
                <a:cs typeface="Arial"/>
              </a:rPr>
              <a:t>Internal Research Funding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036" y="1128632"/>
            <a:ext cx="10394600" cy="48936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COB Internal Grant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(1) COB Research Grants, each semester, up to $5k in direct expenses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(2) COB Impactful Research Grants, up to $10k in direct expenses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UTA Research Enhancement Grant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Campus-wide, due annually in November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Maximum $10k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Contact Ann Cavallo, </a:t>
            </a:r>
            <a:r>
              <a:rPr lang="en-US" sz="2400" u="sng" dirty="0">
                <a:hlinkClick r:id="rId2"/>
              </a:rPr>
              <a:t>cavallo@uta.edu</a:t>
            </a:r>
            <a:endParaRPr lang="en-US" sz="2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Interdisciplinary Research Program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Maximum $20k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Must include faculty from multiple colleges at UTA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Themes: Health and the Human Condition, Sustainable Urban Communities, Global Environmental Impact, and Data-Driven Discovery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Annual CFP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151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28" y="279241"/>
            <a:ext cx="8229600" cy="985115"/>
          </a:xfrm>
          <a:prstGeom prst="rect">
            <a:avLst/>
          </a:prstGeom>
        </p:spPr>
        <p:txBody>
          <a:bodyPr lIns="91440" tIns="45720" rIns="91440" bIns="4572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/>
                <a:cs typeface="Arial"/>
              </a:rPr>
              <a:t>Other Relevant Research Topics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036" y="1230233"/>
            <a:ext cx="10394600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Journal lists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Developed by departments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Elite, Near Elite, High Quality, 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Ask your department chair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Guidelines available to make a case to get credit for non-business publication outlets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Elite = course release + $5k research funds, Near Elite = $2k research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Faculty committee considering guidelines for post-tenure course load variability linked to research</a:t>
            </a:r>
          </a:p>
        </p:txBody>
      </p:sp>
    </p:spTree>
    <p:extLst>
      <p:ext uri="{BB962C8B-B14F-4D97-AF65-F5344CB8AC3E}">
        <p14:creationId xmlns:p14="http://schemas.microsoft.com/office/powerpoint/2010/main" val="2933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5D8871-7ADC-4272-AB17-9D29199C42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5" t="16942" r="17513" b="22630"/>
          <a:stretch/>
        </p:blipFill>
        <p:spPr>
          <a:xfrm>
            <a:off x="4420259" y="3765542"/>
            <a:ext cx="3174073" cy="234028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96593" y="279241"/>
            <a:ext cx="10222787" cy="106413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/>
                <a:cs typeface="Arial"/>
              </a:rPr>
              <a:t>DREI Initiatives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8700" y="1595273"/>
            <a:ext cx="10394600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dirty="0"/>
              <a:t>Myrtle Bell</a:t>
            </a:r>
          </a:p>
          <a:p>
            <a:pPr algn="ctr"/>
            <a:r>
              <a:rPr lang="en-US" sz="3600" dirty="0"/>
              <a:t>Associate Dean for Diversity, Racial Equity, &amp; Inclusion</a:t>
            </a:r>
          </a:p>
          <a:p>
            <a:pPr algn="ctr"/>
            <a:r>
              <a:rPr lang="en-US" sz="3600" dirty="0"/>
              <a:t>Thomas McMahon Professor of Business Ethics</a:t>
            </a:r>
          </a:p>
          <a:p>
            <a:pPr algn="ctr"/>
            <a:r>
              <a:rPr lang="en-US" sz="3600" dirty="0"/>
              <a:t>mpbell@uta.edu</a:t>
            </a:r>
          </a:p>
        </p:txBody>
      </p:sp>
    </p:spTree>
    <p:extLst>
      <p:ext uri="{BB962C8B-B14F-4D97-AF65-F5344CB8AC3E}">
        <p14:creationId xmlns:p14="http://schemas.microsoft.com/office/powerpoint/2010/main" val="226735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6C0769-3C76-402C-A524-3ED6FA1F9FDB}"/>
              </a:ext>
            </a:extLst>
          </p:cNvPr>
          <p:cNvSpPr/>
          <p:nvPr/>
        </p:nvSpPr>
        <p:spPr>
          <a:xfrm>
            <a:off x="436228" y="1656899"/>
            <a:ext cx="6149130" cy="4351338"/>
          </a:xfrm>
          <a:prstGeom prst="rect">
            <a:avLst/>
          </a:prstGeom>
          <a:solidFill>
            <a:srgbClr val="0D6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749F3-D0F5-4A07-A74E-97B25D89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67194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D67B1"/>
                </a:solidFill>
                <a:latin typeface="Century Gothic" panose="020B0502020202020204" pitchFamily="34" charset="0"/>
              </a:rPr>
              <a:t>Students in the University and College of Business are extremely diverse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1C734-C6F5-4365-96BF-0AEDCC287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74" y="1743978"/>
            <a:ext cx="6149130" cy="47997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Hispanic-Serving and Asian American and Native American Pacific Islanders-Serving Institution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UTA graduates most African-American undergraduate and Master’s students in Texas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#1 </a:t>
            </a: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Top Business School with most U.S. minorities (Poets &amp; Quants, 2021)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College of Business Student Population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28% Hispanic, 24% White, 16% Asian, 11% African American,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    18% International, 3% Multi-racial; 48% Female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Average Age: 25.5 years 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28% of students have gross family income  </a:t>
            </a:r>
            <a:r>
              <a:rPr lang="en-US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&lt;  $20,000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44% Pell grant eligible</a:t>
            </a:r>
          </a:p>
        </p:txBody>
      </p:sp>
      <p:pic>
        <p:nvPicPr>
          <p:cNvPr id="2050" name="Picture 2" descr="UT Arlington expects rise in COVID cases with fall opening | Fort Worth  Star-Telegram">
            <a:extLst>
              <a:ext uri="{FF2B5EF4-FFF2-40B4-BE49-F238E27FC236}">
                <a16:creationId xmlns:a16="http://schemas.microsoft.com/office/drawing/2014/main" id="{18BBDAEB-0C1E-49EE-BC48-1541A55A0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2"/>
          <a:stretch/>
        </p:blipFill>
        <p:spPr bwMode="auto">
          <a:xfrm>
            <a:off x="7224583" y="1656898"/>
            <a:ext cx="4218227" cy="27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3FA4-A8E0-4490-94A6-B3B70D2F8A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23380" r="29129" b="32358"/>
          <a:stretch/>
        </p:blipFill>
        <p:spPr>
          <a:xfrm>
            <a:off x="10431625" y="137465"/>
            <a:ext cx="1486677" cy="1237861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CE84040-DF8A-48FB-9548-87A85ACA3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Diversity, Racial Equity, and Inclusion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1DA62D-A85F-4346-9B39-B86BB45792D6}"/>
              </a:ext>
            </a:extLst>
          </p:cNvPr>
          <p:cNvSpPr txBox="1"/>
          <p:nvPr/>
        </p:nvSpPr>
        <p:spPr>
          <a:xfrm>
            <a:off x="7153442" y="4551078"/>
            <a:ext cx="460232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i="1" dirty="0">
                <a:latin typeface="Century Gothic" panose="020B0502020202020204" pitchFamily="34" charset="0"/>
              </a:rPr>
              <a:t>Diversity, Racial Equity, &amp; Inclusion Goal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entury Gothic" panose="020B0502020202020204" pitchFamily="34" charset="0"/>
              </a:rPr>
              <a:t>Be the university of choice for organizations seeking diverse business students who are knowledgeable about diversity among applicants, employees, customers, and constituents and have tangible skills for working in diverse environments.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F6B-414E-41A0-9204-47DB1ABE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18FA-7EAE-440F-B7FF-E71B7E75A8F5}" type="datetime1">
              <a:rPr lang="en-US" smtClean="0"/>
              <a:t>8/20/2021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6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47F2E-B053-4059-AFAE-821656A0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993483"/>
          </a:xfrm>
        </p:spPr>
        <p:txBody>
          <a:bodyPr/>
          <a:lstStyle/>
          <a:p>
            <a:r>
              <a:rPr lang="en-US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Outstanding, resilient students</a:t>
            </a:r>
            <a:endParaRPr lang="en-US" b="1" i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89071-C1E8-4088-9E44-7EA744E38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3" y="1255060"/>
            <a:ext cx="10515600" cy="510129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latin typeface="Century Gothic" panose="020B0502020202020204" pitchFamily="34" charset="0"/>
              </a:rPr>
              <a:t>SHRM Foundation Scholarship winners (1/43 nationwide) two years in a row.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latin typeface="Century Gothic" panose="020B0502020202020204" pitchFamily="34" charset="0"/>
              </a:rPr>
              <a:t>CPA testing success: </a:t>
            </a:r>
          </a:p>
          <a:p>
            <a:pPr lvl="1"/>
            <a:r>
              <a:rPr lang="en-US" sz="1800" b="1" dirty="0">
                <a:latin typeface="Century Gothic" panose="020B0502020202020204" pitchFamily="34" charset="0"/>
              </a:rPr>
              <a:t>UTA: 	50.4% pass rate, Avg age 32.1</a:t>
            </a:r>
          </a:p>
          <a:p>
            <a:pPr lvl="1"/>
            <a:r>
              <a:rPr lang="en-US" sz="1800" b="1" dirty="0">
                <a:latin typeface="Century Gothic" panose="020B0502020202020204" pitchFamily="34" charset="0"/>
              </a:rPr>
              <a:t>UTD: 	47.5% pass rate, Avg age 29.4</a:t>
            </a:r>
          </a:p>
          <a:p>
            <a:pPr lvl="1"/>
            <a:r>
              <a:rPr lang="en-US" sz="1800" b="1" dirty="0">
                <a:latin typeface="Century Gothic" panose="020B0502020202020204" pitchFamily="34" charset="0"/>
              </a:rPr>
              <a:t>UNT: 	43.4% pass rate, Avg age 32</a:t>
            </a:r>
          </a:p>
          <a:p>
            <a:pPr lvl="1"/>
            <a:endParaRPr lang="en-US" sz="1800" b="1" dirty="0">
              <a:latin typeface="Century Gothic" panose="020B0502020202020204" pitchFamily="34" charset="0"/>
            </a:endParaRPr>
          </a:p>
          <a:p>
            <a:pPr lvl="1"/>
            <a:r>
              <a:rPr lang="en-US" sz="1800" b="1" dirty="0">
                <a:latin typeface="Century Gothic" panose="020B0502020202020204" pitchFamily="34" charset="0"/>
              </a:rPr>
              <a:t>SMU: 	56.3% pass rate, Avg age 25.7</a:t>
            </a:r>
          </a:p>
          <a:p>
            <a:pPr lvl="1"/>
            <a:r>
              <a:rPr lang="en-US" sz="1800" b="1" dirty="0">
                <a:latin typeface="Century Gothic" panose="020B0502020202020204" pitchFamily="34" charset="0"/>
              </a:rPr>
              <a:t>TCU: 	67.3% pass rate, Avg age 25.7</a:t>
            </a:r>
          </a:p>
          <a:p>
            <a:pPr lvl="1"/>
            <a:endParaRPr lang="en-US" sz="1800" b="1" dirty="0">
              <a:latin typeface="Century Gothic" panose="020B0502020202020204" pitchFamily="34" charset="0"/>
            </a:endParaRPr>
          </a:p>
          <a:p>
            <a:pPr lvl="1"/>
            <a:r>
              <a:rPr lang="en-US" sz="1800" b="1" dirty="0">
                <a:latin typeface="Century Gothic" panose="020B0502020202020204" pitchFamily="34" charset="0"/>
              </a:rPr>
              <a:t>In 2019, two of the top 137 scoring CPA exams out of all 75,000 test takers were UTA students.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>
                <a:latin typeface="Century Gothic" panose="020B0502020202020204" pitchFamily="34" charset="0"/>
              </a:rPr>
              <a:t>MSHRM program ranked top 5 or 6 in nation.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BF903-0D55-462C-88D0-6384B053FC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5" t="16942" r="17513" b="22630"/>
          <a:stretch/>
        </p:blipFill>
        <p:spPr>
          <a:xfrm>
            <a:off x="9659905" y="2709682"/>
            <a:ext cx="2292069" cy="1689973"/>
          </a:xfrm>
          <a:prstGeom prst="rect">
            <a:avLst/>
          </a:prstGeom>
        </p:spPr>
      </p:pic>
      <p:sp>
        <p:nvSpPr>
          <p:cNvPr id="8" name="Half Frame 7">
            <a:extLst>
              <a:ext uri="{FF2B5EF4-FFF2-40B4-BE49-F238E27FC236}">
                <a16:creationId xmlns:a16="http://schemas.microsoft.com/office/drawing/2014/main" id="{4F6537B0-D83C-4D0B-91F6-586DEE4FBCE5}"/>
              </a:ext>
            </a:extLst>
          </p:cNvPr>
          <p:cNvSpPr/>
          <p:nvPr/>
        </p:nvSpPr>
        <p:spPr>
          <a:xfrm rot="5400000">
            <a:off x="9602120" y="532905"/>
            <a:ext cx="2407640" cy="2072080"/>
          </a:xfrm>
          <a:prstGeom prst="halfFrame">
            <a:avLst>
              <a:gd name="adj1" fmla="val 14305"/>
              <a:gd name="adj2" fmla="val 12856"/>
            </a:avLst>
          </a:prstGeom>
          <a:solidFill>
            <a:srgbClr val="0D6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C749AB6-D33D-41B9-9E54-C6EB9C5DF115}"/>
              </a:ext>
            </a:extLst>
          </p:cNvPr>
          <p:cNvSpPr/>
          <p:nvPr/>
        </p:nvSpPr>
        <p:spPr>
          <a:xfrm>
            <a:off x="0" y="5780015"/>
            <a:ext cx="1862356" cy="1077985"/>
          </a:xfrm>
          <a:prstGeom prst="rtTriangle">
            <a:avLst/>
          </a:prstGeom>
          <a:solidFill>
            <a:srgbClr val="F28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8DDAC32-ABB5-4F89-9AD1-3D2EEA0B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Diversity, Racial Equity, and Inclusion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559CD-57E2-45B6-AC44-333B78682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77AE-D88B-420D-85DB-027C3D0C6BE1}" type="datetime1">
              <a:rPr lang="en-US" smtClean="0"/>
              <a:t>8/20/2021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58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9F66-2389-4568-9A8A-6B488DDD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46" y="590884"/>
            <a:ext cx="10515600" cy="1325563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Student DREI Council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43F75-5EE1-4A20-9E5C-9A7124113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757" y="1960729"/>
            <a:ext cx="947186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Applications Starting Fall, 2021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Tremendous student interest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Cohort-based classes to begin Spring 2022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Diverse students across disciplines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Mentoring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Peers; Faculty, Staff, and Administrators; Diversity Partners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Internships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Diversity Certificate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EE31280-F8C6-430E-AF83-E6717996A017}"/>
              </a:ext>
            </a:extLst>
          </p:cNvPr>
          <p:cNvSpPr/>
          <p:nvPr/>
        </p:nvSpPr>
        <p:spPr>
          <a:xfrm>
            <a:off x="276837" y="217625"/>
            <a:ext cx="2407640" cy="2072080"/>
          </a:xfrm>
          <a:prstGeom prst="halfFrame">
            <a:avLst>
              <a:gd name="adj1" fmla="val 14305"/>
              <a:gd name="adj2" fmla="val 12856"/>
            </a:avLst>
          </a:prstGeom>
          <a:solidFill>
            <a:srgbClr val="0D6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DF96D9D-FCB2-4134-BB45-C6915762C6A8}"/>
              </a:ext>
            </a:extLst>
          </p:cNvPr>
          <p:cNvSpPr/>
          <p:nvPr/>
        </p:nvSpPr>
        <p:spPr>
          <a:xfrm rot="10800000">
            <a:off x="9539680" y="4649395"/>
            <a:ext cx="2407640" cy="2072080"/>
          </a:xfrm>
          <a:prstGeom prst="halfFrame">
            <a:avLst>
              <a:gd name="adj1" fmla="val 14305"/>
              <a:gd name="adj2" fmla="val 12856"/>
            </a:avLst>
          </a:prstGeom>
          <a:solidFill>
            <a:srgbClr val="0D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866B4F-8CEE-47A7-9F5A-E6D2AAB1D8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5" t="16942" r="17513" b="22630"/>
          <a:stretch/>
        </p:blipFill>
        <p:spPr>
          <a:xfrm>
            <a:off x="9059900" y="0"/>
            <a:ext cx="3020247" cy="2226868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A556B5F-9BE3-4D30-97E4-85F88F20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Diversity, Racial Equity, and Inclusion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3F1A9-0446-4D2E-8410-2A142E02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7155-8B9D-4209-BE99-D42B0230CFC4}" type="datetime1">
              <a:rPr lang="en-US" smtClean="0"/>
              <a:t>8/20/2021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3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50940" y="258324"/>
            <a:ext cx="8229600" cy="106413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/>
                <a:cs typeface="Arial"/>
              </a:rPr>
              <a:t>Introductions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8700" y="1664592"/>
            <a:ext cx="10394600" cy="21236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dirty="0">
                <a:ea typeface="+mn-lt"/>
                <a:cs typeface="+mn-lt"/>
              </a:rPr>
              <a:t>Greg Frazier, Senior Associate Dean</a:t>
            </a:r>
            <a:endParaRPr lang="en-US" sz="4000" dirty="0">
              <a:cs typeface="Calibri"/>
            </a:endParaRPr>
          </a:p>
          <a:p>
            <a:endParaRPr lang="en-US" sz="2800" dirty="0">
              <a:ea typeface="+mn-lt"/>
              <a:cs typeface="+mn-lt"/>
            </a:endParaRPr>
          </a:p>
          <a:p>
            <a:endParaRPr lang="en-US" sz="2800" dirty="0">
              <a:cs typeface="Calibri"/>
            </a:endParaRPr>
          </a:p>
          <a:p>
            <a:endParaRPr lang="en-US" sz="3600" dirty="0"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CF8D631-C1FF-412D-96BF-2A8FD0782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9853" y="3405863"/>
            <a:ext cx="2052410" cy="193952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599158F6-1D79-4B66-8C7B-273FA763C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8388" y="3643815"/>
            <a:ext cx="2743199" cy="154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1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9F66-2389-4568-9A8A-6B488DDD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46" y="590884"/>
            <a:ext cx="10515600" cy="1325563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DREI Faculty &amp; Staff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43F75-5EE1-4A20-9E5C-9A7124113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757" y="1596788"/>
            <a:ext cx="9471869" cy="4715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>
                <a:latin typeface="Century Gothic" panose="020B0502020202020204" pitchFamily="34" charset="0"/>
              </a:rPr>
              <a:t>Council: Faculty &amp; Staff Members across COB</a:t>
            </a:r>
          </a:p>
          <a:p>
            <a:pPr lvl="1"/>
            <a:r>
              <a:rPr lang="en-US" sz="2800" dirty="0">
                <a:latin typeface="Century Gothic" panose="020B0502020202020204" pitchFamily="34" charset="0"/>
              </a:rPr>
              <a:t>Accounting, Economics, Finance, Marketing, Management, Information Systems</a:t>
            </a:r>
          </a:p>
          <a:p>
            <a:pPr lvl="1"/>
            <a:r>
              <a:rPr lang="en-US" sz="2800" dirty="0">
                <a:latin typeface="Century Gothic" panose="020B0502020202020204" pitchFamily="34" charset="0"/>
              </a:rPr>
              <a:t>Academic Branding</a:t>
            </a:r>
          </a:p>
          <a:p>
            <a:pPr lvl="1"/>
            <a:r>
              <a:rPr lang="en-US" sz="2800" dirty="0">
                <a:latin typeface="Century Gothic" panose="020B0502020202020204" pitchFamily="34" charset="0"/>
              </a:rPr>
              <a:t>Marketing Communications</a:t>
            </a:r>
          </a:p>
          <a:p>
            <a:pPr marL="0" indent="0">
              <a:buNone/>
            </a:pPr>
            <a:r>
              <a:rPr lang="en-US" sz="3200" b="1" i="1" dirty="0">
                <a:latin typeface="Century Gothic" panose="020B0502020202020204" pitchFamily="34" charset="0"/>
                <a:hlinkClick r:id="rId2"/>
              </a:rPr>
              <a:t>DREI Group</a:t>
            </a:r>
            <a:r>
              <a:rPr lang="en-US" sz="3200" b="1" i="1" dirty="0">
                <a:latin typeface="Century Gothic" panose="020B0502020202020204" pitchFamily="34" charset="0"/>
              </a:rPr>
              <a:t>: Faculty studying diversity-related content across college departments</a:t>
            </a:r>
          </a:p>
          <a:p>
            <a:pPr marL="0" indent="0">
              <a:buNone/>
            </a:pPr>
            <a:endParaRPr lang="en-US" sz="3200" b="1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200" b="1" i="1" dirty="0" err="1">
                <a:latin typeface="Century Gothic" panose="020B0502020202020204" pitchFamily="34" charset="0"/>
              </a:rPr>
              <a:t>Philisa</a:t>
            </a:r>
            <a:r>
              <a:rPr lang="en-US" sz="3200" b="1" i="1" dirty="0">
                <a:latin typeface="Century Gothic" panose="020B0502020202020204" pitchFamily="34" charset="0"/>
              </a:rPr>
              <a:t> Stanford, DREI Director, philisa@uta.edu</a:t>
            </a:r>
          </a:p>
          <a:p>
            <a:pPr marL="0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8EE31280-F8C6-430E-AF83-E6717996A017}"/>
              </a:ext>
            </a:extLst>
          </p:cNvPr>
          <p:cNvSpPr/>
          <p:nvPr/>
        </p:nvSpPr>
        <p:spPr>
          <a:xfrm>
            <a:off x="276837" y="217625"/>
            <a:ext cx="2407640" cy="2072080"/>
          </a:xfrm>
          <a:prstGeom prst="halfFrame">
            <a:avLst>
              <a:gd name="adj1" fmla="val 14305"/>
              <a:gd name="adj2" fmla="val 12856"/>
            </a:avLst>
          </a:prstGeom>
          <a:solidFill>
            <a:srgbClr val="0D6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DF96D9D-FCB2-4134-BB45-C6915762C6A8}"/>
              </a:ext>
            </a:extLst>
          </p:cNvPr>
          <p:cNvSpPr/>
          <p:nvPr/>
        </p:nvSpPr>
        <p:spPr>
          <a:xfrm rot="10800000">
            <a:off x="9539680" y="4649395"/>
            <a:ext cx="2407640" cy="2072080"/>
          </a:xfrm>
          <a:prstGeom prst="halfFrame">
            <a:avLst>
              <a:gd name="adj1" fmla="val 14305"/>
              <a:gd name="adj2" fmla="val 12856"/>
            </a:avLst>
          </a:prstGeom>
          <a:solidFill>
            <a:srgbClr val="0D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866B4F-8CEE-47A7-9F5A-E6D2AAB1D8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5" t="16942" r="17513" b="22630"/>
          <a:stretch/>
        </p:blipFill>
        <p:spPr>
          <a:xfrm>
            <a:off x="9059900" y="0"/>
            <a:ext cx="3020247" cy="2226868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A556B5F-9BE3-4D30-97E4-85F88F20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Diversity, Racial Equity, and Inclusion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3F1A9-0446-4D2E-8410-2A142E02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7155-8B9D-4209-BE99-D42B0230CFC4}" type="datetime1">
              <a:rPr lang="en-US" smtClean="0"/>
              <a:t>8/20/2021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4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C665E-7D0E-4F69-8793-F36F9C9EBA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7" t="16942" r="17513" b="33131"/>
          <a:stretch/>
        </p:blipFill>
        <p:spPr>
          <a:xfrm>
            <a:off x="10207690" y="0"/>
            <a:ext cx="1984310" cy="1403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FD3261-401F-4485-A34C-2D30FFE7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16" y="539819"/>
            <a:ext cx="10484317" cy="67384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Diversity Certificate – Fall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15066-3FEC-427A-8D50-74BEB3E0C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770" y="1313412"/>
            <a:ext cx="10387544" cy="473409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Diversity education </a:t>
            </a:r>
            <a:r>
              <a:rPr lang="en-US" sz="1900" dirty="0">
                <a:latin typeface="Century Gothic" panose="020B0502020202020204" pitchFamily="34" charset="0"/>
              </a:rPr>
              <a:t>- formal efforts to enable development of awareness, knowledge, and skills to effectively work with, work for, manage and serve diverse others in various contexts. 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Marketable skills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Diversity Certificate Courses in College of Business:</a:t>
            </a:r>
          </a:p>
          <a:p>
            <a:pPr marL="457200" lvl="1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Diversity in Organizations 		Work and Disability</a:t>
            </a:r>
          </a:p>
          <a:p>
            <a:pPr marL="457200" lvl="1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Multicultural Marketing			Economics of Discrimination</a:t>
            </a:r>
          </a:p>
          <a:p>
            <a:pPr marL="457200" lvl="1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International Management		International Marketing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>
              <a:latin typeface="Century Gothic" panose="020B0502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Century Gothic" panose="020B0502020202020204" pitchFamily="34" charset="0"/>
              </a:rPr>
              <a:t>Other content in included in Accounting, Finance, Economics, Management, Marketing, Real Estate Courses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Century Gothic" panose="020B0502020202020204" pitchFamily="34" charset="0"/>
              </a:rPr>
              <a:t>Include diversity content in your classes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900" dirty="0">
                <a:latin typeface="Century Gothic" panose="020B0502020202020204" pitchFamily="34" charset="0"/>
              </a:rPr>
              <a:t>Let your students know about the certificate.</a:t>
            </a: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6159E241-B39C-4A75-8C24-DA5F2A73F1BB}"/>
              </a:ext>
            </a:extLst>
          </p:cNvPr>
          <p:cNvSpPr/>
          <p:nvPr/>
        </p:nvSpPr>
        <p:spPr>
          <a:xfrm>
            <a:off x="276837" y="217625"/>
            <a:ext cx="2407640" cy="2072080"/>
          </a:xfrm>
          <a:prstGeom prst="halfFrame">
            <a:avLst>
              <a:gd name="adj1" fmla="val 7400"/>
              <a:gd name="adj2" fmla="val 7452"/>
            </a:avLst>
          </a:prstGeom>
          <a:solidFill>
            <a:srgbClr val="0D6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BD3A4BE-96AA-414B-939E-4A6F6B2BDB6D}"/>
              </a:ext>
            </a:extLst>
          </p:cNvPr>
          <p:cNvSpPr/>
          <p:nvPr/>
        </p:nvSpPr>
        <p:spPr>
          <a:xfrm rot="10800000">
            <a:off x="9539680" y="4649395"/>
            <a:ext cx="2407640" cy="2072080"/>
          </a:xfrm>
          <a:prstGeom prst="halfFrame">
            <a:avLst>
              <a:gd name="adj1" fmla="val 7100"/>
              <a:gd name="adj2" fmla="val 7452"/>
            </a:avLst>
          </a:prstGeom>
          <a:solidFill>
            <a:srgbClr val="0D6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35198D9-E48A-48A5-A897-014F0938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>
                <a:latin typeface="Century Gothic" panose="020B0502020202020204" pitchFamily="34" charset="0"/>
              </a:rPr>
              <a:t>Diversity Racial Equity and Inclusion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C3A31-F35D-4680-A1EC-38123EA1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CF16-F7FB-4C7B-91EC-82775D90E354}" type="datetime1">
              <a:rPr lang="en-US" smtClean="0"/>
              <a:t>8/20/2021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08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6593" y="279241"/>
            <a:ext cx="10222787" cy="106413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8700" y="1441273"/>
            <a:ext cx="10394600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/>
              <a:t>Contact me to engage with DREI in the college: </a:t>
            </a:r>
          </a:p>
          <a:p>
            <a:endParaRPr lang="en-US" sz="1200" b="1" dirty="0"/>
          </a:p>
          <a:p>
            <a:r>
              <a:rPr lang="en-US" sz="3600" b="1" dirty="0"/>
              <a:t>Myrtle Bell</a:t>
            </a:r>
          </a:p>
          <a:p>
            <a:r>
              <a:rPr lang="en-US" sz="3600" b="1" dirty="0"/>
              <a:t>mpbell@uta.edu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5D6A70-1279-4A2B-866F-4285DC3E0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5" t="16942" r="17513" b="22630"/>
          <a:stretch/>
        </p:blipFill>
        <p:spPr>
          <a:xfrm>
            <a:off x="5036273" y="2954957"/>
            <a:ext cx="4268823" cy="31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1B4F7E-85CC-43D5-8BF4-A91AA1121C88}"/>
              </a:ext>
            </a:extLst>
          </p:cNvPr>
          <p:cNvSpPr txBox="1">
            <a:spLocks/>
          </p:cNvSpPr>
          <p:nvPr/>
        </p:nvSpPr>
        <p:spPr>
          <a:xfrm>
            <a:off x="3023461" y="337463"/>
            <a:ext cx="5638800" cy="1550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OIIR</a:t>
            </a:r>
            <a:b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Office of Information and Instructional Resources</a:t>
            </a:r>
          </a:p>
          <a:p>
            <a:pPr marL="0" indent="0" algn="ctr">
              <a:buFont typeface="Arial" pitchFamily="34" charset="0"/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CF2006-B17E-4D2F-9CBE-7BE3D1277967}"/>
              </a:ext>
            </a:extLst>
          </p:cNvPr>
          <p:cNvSpPr txBox="1">
            <a:spLocks/>
          </p:cNvSpPr>
          <p:nvPr/>
        </p:nvSpPr>
        <p:spPr>
          <a:xfrm>
            <a:off x="2854271" y="1888210"/>
            <a:ext cx="56388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Jairo Omaña-Peñaranda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jairo@uta.edu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Wade Mathis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4F81BD">
                    <a:lumMod val="50000"/>
                  </a:srgbClr>
                </a:solidFill>
                <a:hlinkClick r:id="rId2"/>
              </a:rPr>
              <a:t>wade.mathis@uta.edu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638D68-FC8C-4EEC-BC62-F7BBECA8F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91" y="2268752"/>
            <a:ext cx="3479003" cy="23204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3ECBA9-EC3A-4FAC-92BB-1FC31E0178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245" y="2679914"/>
            <a:ext cx="2698815" cy="15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23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77042" y="279241"/>
            <a:ext cx="9537122" cy="84059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Arial"/>
                <a:cs typeface="Arial"/>
              </a:rPr>
              <a:t> The Physical Classroom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33ED3-66F5-4A6C-90DF-AF77816FB0C5}"/>
              </a:ext>
            </a:extLst>
          </p:cNvPr>
          <p:cNvSpPr txBox="1"/>
          <p:nvPr/>
        </p:nvSpPr>
        <p:spPr>
          <a:xfrm>
            <a:off x="877042" y="947975"/>
            <a:ext cx="75490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Card Swipe/Door Propping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Emergency Evacuation/Safety &amp;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Classroom Technology (Login, Projectors, Lecture Capture)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How to use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New Equipment / Control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Student Computer Labs </a:t>
            </a:r>
          </a:p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	(OIT: Room 336 - OIIR: Rooms 339 and 349)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Behavioral Lab (Room 350)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MSMR Lab (Room 246)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Sam Mahrouq Financial Markets Lab (Room 136)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25F34B-D0BC-46AC-A6ED-E424FAE13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991" y="1288806"/>
            <a:ext cx="902286" cy="908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34C609-9FA6-4BF3-8077-5213E4DF1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921" y="3759610"/>
            <a:ext cx="3522133" cy="180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77042" y="279241"/>
            <a:ext cx="9537122" cy="840591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Arial"/>
                <a:cs typeface="Arial"/>
              </a:rPr>
              <a:t> The Physical Classroom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/>
              </a:rPr>
              <a:t>The </a:t>
            </a:r>
            <a:r>
              <a:rPr lang="en-US" sz="3600" b="1" dirty="0" err="1">
                <a:solidFill>
                  <a:srgbClr val="FF0000"/>
                </a:solidFill>
                <a:latin typeface="Calibri"/>
              </a:rPr>
              <a:t>XPanel</a:t>
            </a:r>
            <a:r>
              <a:rPr lang="en-US" sz="3600" b="1" dirty="0">
                <a:solidFill>
                  <a:srgbClr val="FF0000"/>
                </a:solidFill>
                <a:latin typeface="Calibri"/>
              </a:rPr>
              <a:t> has been replaced by a new system:</a:t>
            </a: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33ED3-66F5-4A6C-90DF-AF77816FB0C5}"/>
              </a:ext>
            </a:extLst>
          </p:cNvPr>
          <p:cNvSpPr txBox="1"/>
          <p:nvPr/>
        </p:nvSpPr>
        <p:spPr>
          <a:xfrm>
            <a:off x="3950563" y="1119832"/>
            <a:ext cx="78656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To turn on/off the projector, press the power button on the Crestron Control Panel (pictured).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The panel is fixed to the desk and not movable.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728930-6A77-48B3-9262-B7AEA2C46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4" y="1384443"/>
            <a:ext cx="3629031" cy="23979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40D058-ACB7-4474-B21B-FD72CDB69E0F}"/>
              </a:ext>
            </a:extLst>
          </p:cNvPr>
          <p:cNvSpPr txBox="1"/>
          <p:nvPr/>
        </p:nvSpPr>
        <p:spPr>
          <a:xfrm>
            <a:off x="331434" y="3939488"/>
            <a:ext cx="113719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To display the desired image on the projector screen, press the button for the appropriate input (Room PC, HDMI Laptop, Doc Cam, Wireless Display). </a:t>
            </a:r>
          </a:p>
        </p:txBody>
      </p:sp>
    </p:spTree>
    <p:extLst>
      <p:ext uri="{BB962C8B-B14F-4D97-AF65-F5344CB8AC3E}">
        <p14:creationId xmlns:p14="http://schemas.microsoft.com/office/powerpoint/2010/main" val="1342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77042" y="279241"/>
            <a:ext cx="9537122" cy="84059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Arial"/>
                <a:cs typeface="Arial"/>
              </a:rPr>
              <a:t> The Physical Classroom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21EDB-1EEA-42B3-889F-3D4963E04D68}"/>
              </a:ext>
            </a:extLst>
          </p:cNvPr>
          <p:cNvSpPr txBox="1"/>
          <p:nvPr/>
        </p:nvSpPr>
        <p:spPr>
          <a:xfrm>
            <a:off x="1576050" y="1247999"/>
            <a:ext cx="93741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/>
              </a:rPr>
              <a:t>Whom to contact?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CoB Classroom / Lab Support:</a:t>
            </a:r>
          </a:p>
          <a:p>
            <a:pPr lvl="3"/>
            <a:r>
              <a:rPr lang="en-US" sz="3200" dirty="0">
                <a:solidFill>
                  <a:prstClr val="black"/>
                </a:solidFill>
                <a:latin typeface="Calibri"/>
              </a:rPr>
              <a:t>OIIR: 2-5230 or </a:t>
            </a:r>
            <a:r>
              <a:rPr lang="en-US" sz="3200" dirty="0">
                <a:solidFill>
                  <a:prstClr val="black"/>
                </a:solidFill>
                <a:latin typeface="Calibri"/>
                <a:hlinkClick r:id="rId2"/>
              </a:rPr>
              <a:t>oiir-team@uta.edu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Facilities Management:  2-2000  or </a:t>
            </a:r>
            <a:r>
              <a:rPr lang="en-US" sz="3200" dirty="0">
                <a:solidFill>
                  <a:prstClr val="black"/>
                </a:solidFill>
                <a:latin typeface="Calibri"/>
                <a:hlinkClick r:id="rId2"/>
              </a:rPr>
              <a:t>www.uta.edu/fixit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  (work orders maintenance, A/C - Heater issues)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ECHO 360: Don Lane – </a:t>
            </a:r>
            <a:r>
              <a:rPr lang="en-US" sz="3200" dirty="0">
                <a:solidFill>
                  <a:prstClr val="black"/>
                </a:solidFill>
                <a:latin typeface="Calibri"/>
                <a:hlinkClick r:id="rId2"/>
              </a:rPr>
              <a:t>dklane@uta.edu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UTA Police (non-Emergency): 2-3381</a:t>
            </a:r>
          </a:p>
        </p:txBody>
      </p:sp>
    </p:spTree>
    <p:extLst>
      <p:ext uri="{BB962C8B-B14F-4D97-AF65-F5344CB8AC3E}">
        <p14:creationId xmlns:p14="http://schemas.microsoft.com/office/powerpoint/2010/main" val="222860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DAF800C-8C1E-47D0-8697-5A02C7541C17}"/>
              </a:ext>
            </a:extLst>
          </p:cNvPr>
          <p:cNvSpPr txBox="1">
            <a:spLocks/>
          </p:cNvSpPr>
          <p:nvPr/>
        </p:nvSpPr>
        <p:spPr>
          <a:xfrm>
            <a:off x="1959428" y="279241"/>
            <a:ext cx="8229600" cy="98511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/>
                <a:cs typeface="Arial"/>
              </a:rPr>
              <a:t>The Remote Classroom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5D102-504F-445D-95B0-06446BC8AC27}"/>
              </a:ext>
            </a:extLst>
          </p:cNvPr>
          <p:cNvSpPr txBox="1"/>
          <p:nvPr/>
        </p:nvSpPr>
        <p:spPr>
          <a:xfrm>
            <a:off x="2002972" y="1180359"/>
            <a:ext cx="708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Resources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Remote Classes: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https://oit.uta.edu/utaremote/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ECHO 360 Classrooms: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142, 147, 149, 151, 152, 153, 154, 243, 252, 254, and 256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OIIR Labs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Rooms 339 and 349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Canvas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, Teams, ECHO Universal Capture.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r>
              <a:rPr lang="en-US" sz="7200" dirty="0">
                <a:solidFill>
                  <a:prstClr val="black"/>
                </a:solidFill>
                <a:latin typeface="Calibri"/>
              </a:rPr>
              <a:t>		…Q&amp;A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1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7775" y="255490"/>
            <a:ext cx="9537122" cy="84059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Arial"/>
                <a:cs typeface="Arial"/>
              </a:rPr>
              <a:t> Digital Measures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6AB373-37B2-4FDC-A381-8E7EEA3EEB35}"/>
              </a:ext>
            </a:extLst>
          </p:cNvPr>
          <p:cNvSpPr/>
          <p:nvPr/>
        </p:nvSpPr>
        <p:spPr>
          <a:xfrm>
            <a:off x="949036" y="1625342"/>
            <a:ext cx="10394600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" indent="0" algn="ctr">
              <a:buNone/>
            </a:pPr>
            <a:r>
              <a:rPr lang="en-US" sz="3600" dirty="0"/>
              <a:t>Academic Brand Management</a:t>
            </a:r>
          </a:p>
          <a:p>
            <a:pPr marL="57150" indent="0" algn="ctr">
              <a:buNone/>
            </a:pPr>
            <a:r>
              <a:rPr lang="en-US" sz="3600" dirty="0"/>
              <a:t>Mick Lewis, Director</a:t>
            </a:r>
          </a:p>
          <a:p>
            <a:pPr marL="57150" indent="0" algn="ctr">
              <a:buNone/>
            </a:pPr>
            <a:r>
              <a:rPr lang="en-US" sz="3600" dirty="0">
                <a:hlinkClick r:id="rId2"/>
              </a:rPr>
              <a:t>lewiss@uta.edu</a:t>
            </a:r>
            <a:endParaRPr lang="en-US" sz="3600" dirty="0"/>
          </a:p>
          <a:p>
            <a:pPr marL="57150" indent="0" algn="ctr">
              <a:buNone/>
            </a:pPr>
            <a:r>
              <a:rPr lang="en-US" sz="3600" dirty="0"/>
              <a:t>2-9135</a:t>
            </a:r>
          </a:p>
          <a:p>
            <a:pPr marL="5715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43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77042" y="279241"/>
            <a:ext cx="9537122" cy="84059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Arial"/>
                <a:cs typeface="Arial"/>
              </a:rPr>
              <a:t> Logging in to DM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99EABC-A908-4307-A4EF-34FDE251D5F8}"/>
              </a:ext>
            </a:extLst>
          </p:cNvPr>
          <p:cNvSpPr txBox="1">
            <a:spLocks/>
          </p:cNvSpPr>
          <p:nvPr/>
        </p:nvSpPr>
        <p:spPr>
          <a:xfrm>
            <a:off x="341544" y="1040427"/>
            <a:ext cx="3665676" cy="13121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1: From the provost website click “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Measures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 and then “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UTA DM Login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B22B14-64D7-4B93-867B-D9DE9C002A2B}"/>
              </a:ext>
            </a:extLst>
          </p:cNvPr>
          <p:cNvSpPr txBox="1">
            <a:spLocks/>
          </p:cNvSpPr>
          <p:nvPr/>
        </p:nvSpPr>
        <p:spPr>
          <a:xfrm>
            <a:off x="7539017" y="882440"/>
            <a:ext cx="3665676" cy="1312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2: Enter your NetID and Password and click submit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35088-5C37-4738-A48B-C1B2D78B3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4" y="2612571"/>
            <a:ext cx="5184692" cy="2790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7BDD77-3674-4510-BCAE-44D97D96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960" y="2312546"/>
            <a:ext cx="3022431" cy="36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279241"/>
            <a:ext cx="8229600" cy="98238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/>
                <a:cs typeface="Arial"/>
              </a:rPr>
              <a:t>Welcome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084" y="1051141"/>
            <a:ext cx="10780120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3600" dirty="0">
              <a:cs typeface="Calibri"/>
            </a:endParaRPr>
          </a:p>
          <a:p>
            <a:pPr algn="ctr"/>
            <a:r>
              <a:rPr lang="en-US" sz="3600" dirty="0">
                <a:ea typeface="+mn-lt"/>
                <a:cs typeface="+mn-lt"/>
              </a:rPr>
              <a:t>Harry Dombroski, Dean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endParaRPr lang="en-US" sz="2800" dirty="0">
              <a:ea typeface="+mn-lt"/>
              <a:cs typeface="+mn-lt"/>
            </a:endParaRPr>
          </a:p>
          <a:p>
            <a:endParaRPr lang="en-US" sz="2800" dirty="0">
              <a:cs typeface="Calibri"/>
            </a:endParaRPr>
          </a:p>
          <a:p>
            <a:endParaRPr lang="en-US" sz="3600" dirty="0"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866C97A-219F-4F2D-8DA8-956B10244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4966" y="3107198"/>
            <a:ext cx="4200356" cy="157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4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28" y="279241"/>
            <a:ext cx="8229600" cy="98511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/>
                <a:cs typeface="Arial"/>
              </a:rPr>
              <a:t>Uploading CV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92C9A0-F9D7-4AC3-9812-DE9348BF1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90650"/>
            <a:ext cx="107251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5ECD442-242D-4781-9F57-E1C084C139A9}"/>
              </a:ext>
            </a:extLst>
          </p:cNvPr>
          <p:cNvSpPr txBox="1">
            <a:spLocks/>
          </p:cNvSpPr>
          <p:nvPr/>
        </p:nvSpPr>
        <p:spPr>
          <a:xfrm>
            <a:off x="3107410" y="290136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DM Training and Tutorials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ABFB2-E2CF-4B7D-B1E8-EE809D3A1581}"/>
              </a:ext>
            </a:extLst>
          </p:cNvPr>
          <p:cNvSpPr txBox="1"/>
          <p:nvPr/>
        </p:nvSpPr>
        <p:spPr>
          <a:xfrm>
            <a:off x="2739325" y="1205388"/>
            <a:ext cx="68541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Updating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Importing Publications via Third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Workflow for Tenure and 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Running Reports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DBA1D1-1D07-4041-BECE-BB6A264C07B8}"/>
              </a:ext>
            </a:extLst>
          </p:cNvPr>
          <p:cNvSpPr/>
          <p:nvPr/>
        </p:nvSpPr>
        <p:spPr>
          <a:xfrm>
            <a:off x="2739325" y="4182743"/>
            <a:ext cx="633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https://www.uta.edu/administration/provost/policies-and-resources/digital-measures/tutorial-and-trainging-dates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638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2049A4-869C-4168-AD63-1EC595DCAE21}"/>
              </a:ext>
            </a:extLst>
          </p:cNvPr>
          <p:cNvSpPr txBox="1">
            <a:spLocks/>
          </p:cNvSpPr>
          <p:nvPr/>
        </p:nvSpPr>
        <p:spPr>
          <a:xfrm>
            <a:off x="2921431" y="30563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Academic Brand Management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3304C8-C03A-44DC-832F-34CE176233C9}"/>
              </a:ext>
            </a:extLst>
          </p:cNvPr>
          <p:cNvSpPr txBox="1">
            <a:spLocks/>
          </p:cNvSpPr>
          <p:nvPr/>
        </p:nvSpPr>
        <p:spPr>
          <a:xfrm>
            <a:off x="1666067" y="1290234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Digital Measures Support</a:t>
            </a:r>
          </a:p>
          <a:p>
            <a:endParaRPr lang="en-US" sz="2400"/>
          </a:p>
          <a:p>
            <a:r>
              <a:rPr lang="en-US"/>
              <a:t>Institutional Data</a:t>
            </a:r>
          </a:p>
          <a:p>
            <a:pPr lvl="1"/>
            <a:r>
              <a:rPr lang="en-US"/>
              <a:t>Grade Distributions</a:t>
            </a:r>
          </a:p>
          <a:p>
            <a:pPr lvl="1"/>
            <a:r>
              <a:rPr lang="en-US"/>
              <a:t>Degree Conferrals</a:t>
            </a:r>
          </a:p>
          <a:p>
            <a:pPr lvl="1"/>
            <a:r>
              <a:rPr lang="en-US"/>
              <a:t>Demographic Analysis</a:t>
            </a:r>
          </a:p>
          <a:p>
            <a:pPr lvl="1"/>
            <a:r>
              <a:rPr lang="en-US"/>
              <a:t>Graduation Application Reports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  <a:p>
            <a:r>
              <a:rPr lang="en-US"/>
              <a:t>Unit effectiveness &amp; assurance of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54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28" y="279241"/>
            <a:ext cx="8229600" cy="98511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/>
                <a:cs typeface="Arial"/>
              </a:rPr>
              <a:t>Partner with the Library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036" y="1230233"/>
            <a:ext cx="10394600" cy="40318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Explore open education (grants available)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Data management &amp; vis.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Archive works to increase citations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Collaborate in the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Course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Business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Contact: Andy Herzog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hlinkClick r:id="rId2"/>
              </a:rPr>
              <a:t>amherzog@uta.edu</a:t>
            </a:r>
            <a:endParaRPr lang="en-US" sz="3200" dirty="0"/>
          </a:p>
        </p:txBody>
      </p:sp>
      <p:pic>
        <p:nvPicPr>
          <p:cNvPr id="4" name="Picture 3" descr="A picture containing text, library, scene, room&#10;&#10;Description automatically generated">
            <a:extLst>
              <a:ext uri="{FF2B5EF4-FFF2-40B4-BE49-F238E27FC236}">
                <a16:creationId xmlns:a16="http://schemas.microsoft.com/office/drawing/2014/main" id="{592C9BF5-D98B-4822-B765-F5ED447B7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73727" y="3328831"/>
            <a:ext cx="3168989" cy="21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B88BE7-3526-40C5-9340-3D146E3E8C30}"/>
              </a:ext>
            </a:extLst>
          </p:cNvPr>
          <p:cNvSpPr txBox="1"/>
          <p:nvPr/>
        </p:nvSpPr>
        <p:spPr>
          <a:xfrm>
            <a:off x="3046709" y="710208"/>
            <a:ext cx="667072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+mn-lt"/>
              </a:rPr>
              <a:t>The Logistics of Teaching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  <a:p>
            <a:pPr algn="ctr"/>
            <a:br>
              <a:rPr lang="en-US" sz="2800" b="1" dirty="0">
                <a:latin typeface="+mn-lt"/>
              </a:rPr>
            </a:br>
            <a:r>
              <a:rPr lang="en-US" sz="3600" b="1" dirty="0">
                <a:latin typeface="+mn-lt"/>
              </a:rPr>
              <a:t>Fernando Jaramillo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Associate Dean for Students and Programs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  <a:hlinkClick r:id="rId2"/>
              </a:rPr>
              <a:t>Jaramillo@uta.edu</a:t>
            </a:r>
            <a:r>
              <a:rPr lang="en-US" sz="3600" b="1" dirty="0">
                <a:latin typeface="+mn-lt"/>
              </a:rPr>
              <a:t> </a:t>
            </a:r>
            <a:endParaRPr lang="en-US" sz="3600" dirty="0"/>
          </a:p>
        </p:txBody>
      </p:sp>
      <p:pic>
        <p:nvPicPr>
          <p:cNvPr id="7" name="Picture 6" descr="Comprendre un texte : La première journée d'Inés en classe ...">
            <a:extLst>
              <a:ext uri="{FF2B5EF4-FFF2-40B4-BE49-F238E27FC236}">
                <a16:creationId xmlns:a16="http://schemas.microsoft.com/office/drawing/2014/main" id="{5D555536-7703-4122-9776-4AD0DA13C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7" y="3860327"/>
            <a:ext cx="3242501" cy="20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56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8B0FF3-EA6A-4FDB-8C3A-B966E36D8986}"/>
              </a:ext>
            </a:extLst>
          </p:cNvPr>
          <p:cNvSpPr txBox="1">
            <a:spLocks/>
          </p:cNvSpPr>
          <p:nvPr/>
        </p:nvSpPr>
        <p:spPr>
          <a:xfrm>
            <a:off x="2301499" y="33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+mn-lt"/>
              </a:rPr>
              <a:t>The Logistics of Teaching: Faculty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D2E3E5-1696-4A64-A2AD-D41900A8E3DB}"/>
              </a:ext>
            </a:extLst>
          </p:cNvPr>
          <p:cNvSpPr txBox="1">
            <a:spLocks/>
          </p:cNvSpPr>
          <p:nvPr/>
        </p:nvSpPr>
        <p:spPr>
          <a:xfrm>
            <a:off x="1660900" y="1355645"/>
            <a:ext cx="9254147" cy="47085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Office hours and email</a:t>
            </a:r>
          </a:p>
          <a:p>
            <a:r>
              <a:rPr lang="en-US" sz="3200" dirty="0"/>
              <a:t>Online teaching expectations (Quality Matters)</a:t>
            </a:r>
          </a:p>
          <a:p>
            <a:r>
              <a:rPr lang="en-US" sz="3200" dirty="0"/>
              <a:t>When faculty need to miss class/exam</a:t>
            </a:r>
          </a:p>
          <a:p>
            <a:r>
              <a:rPr lang="en-US" sz="3200" dirty="0"/>
              <a:t>Syllabus template – Provost’s website each summer</a:t>
            </a:r>
          </a:p>
          <a:p>
            <a:r>
              <a:rPr lang="en-US" sz="3200" dirty="0"/>
              <a:t>Teaching evaluations, peer reviews, and performance evaluations</a:t>
            </a:r>
          </a:p>
          <a:p>
            <a:r>
              <a:rPr lang="en-US" sz="3200" dirty="0"/>
              <a:t>Class attendance, class roll accuracy, grade changes, grades of ‘F’</a:t>
            </a:r>
          </a:p>
          <a:p>
            <a:r>
              <a:rPr lang="en-US" sz="3200" dirty="0"/>
              <a:t>Student conduct and academic integrity</a:t>
            </a:r>
          </a:p>
        </p:txBody>
      </p:sp>
    </p:spTree>
    <p:extLst>
      <p:ext uri="{BB962C8B-B14F-4D97-AF65-F5344CB8AC3E}">
        <p14:creationId xmlns:p14="http://schemas.microsoft.com/office/powerpoint/2010/main" val="24031976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067445-1D38-42D9-92DF-AC0C9E6AC74F}"/>
              </a:ext>
            </a:extLst>
          </p:cNvPr>
          <p:cNvSpPr txBox="1">
            <a:spLocks/>
          </p:cNvSpPr>
          <p:nvPr/>
        </p:nvSpPr>
        <p:spPr>
          <a:xfrm>
            <a:off x="1981200" y="38312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The Logistics of Teaching: Students </a:t>
            </a:r>
            <a:br>
              <a:rPr lang="en-US" sz="3200" b="1" dirty="0">
                <a:latin typeface="+mn-lt"/>
              </a:rPr>
            </a:br>
            <a:endParaRPr lang="en-US" sz="3200" b="1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47AE00-59F3-4889-9FE7-B94136D029C4}"/>
              </a:ext>
            </a:extLst>
          </p:cNvPr>
          <p:cNvSpPr txBox="1">
            <a:spLocks/>
          </p:cNvSpPr>
          <p:nvPr/>
        </p:nvSpPr>
        <p:spPr>
          <a:xfrm>
            <a:off x="1981199" y="1188204"/>
            <a:ext cx="9184105" cy="4906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What to handle yourself and what to refer to others</a:t>
            </a:r>
          </a:p>
          <a:p>
            <a:r>
              <a:rPr lang="en-US" sz="3200" dirty="0"/>
              <a:t>Excused absences (sports, military, religious)</a:t>
            </a:r>
          </a:p>
          <a:p>
            <a:r>
              <a:rPr lang="en-US" sz="3200" dirty="0"/>
              <a:t>Grading and grade inflation</a:t>
            </a:r>
          </a:p>
          <a:p>
            <a:r>
              <a:rPr lang="en-US" sz="3200" dirty="0"/>
              <a:t>Entering Grades (4-week, midterm, final) in Canvas</a:t>
            </a:r>
          </a:p>
          <a:p>
            <a:r>
              <a:rPr lang="en-US" sz="3200" dirty="0"/>
              <a:t>Request for Grade of ‘Incomplete’</a:t>
            </a:r>
          </a:p>
          <a:p>
            <a:r>
              <a:rPr lang="en-US" sz="3200" dirty="0"/>
              <a:t>Grade Appeals--process</a:t>
            </a:r>
          </a:p>
          <a:p>
            <a:r>
              <a:rPr lang="en-US" sz="3200" dirty="0"/>
              <a:t>Disabilities</a:t>
            </a:r>
          </a:p>
          <a:p>
            <a:r>
              <a:rPr lang="en-US" sz="3200" dirty="0"/>
              <a:t>Advising</a:t>
            </a:r>
          </a:p>
        </p:txBody>
      </p:sp>
      <p:pic>
        <p:nvPicPr>
          <p:cNvPr id="8" name="Picture 7" descr="Student PNG">
            <a:extLst>
              <a:ext uri="{FF2B5EF4-FFF2-40B4-BE49-F238E27FC236}">
                <a16:creationId xmlns:a16="http://schemas.microsoft.com/office/drawing/2014/main" id="{AD4571D7-FDD3-4498-9696-8960C631C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729" y="3735695"/>
            <a:ext cx="2057400" cy="19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132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51BDE8-9613-4287-9704-F5C11CBA9805}"/>
              </a:ext>
            </a:extLst>
          </p:cNvPr>
          <p:cNvSpPr txBox="1">
            <a:spLocks/>
          </p:cNvSpPr>
          <p:nvPr/>
        </p:nvSpPr>
        <p:spPr>
          <a:xfrm>
            <a:off x="1981200" y="1483506"/>
            <a:ext cx="8229600" cy="49831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Q &amp; A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Have a great year!!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  <a:p>
            <a:pPr algn="ctr"/>
            <a:r>
              <a:rPr lang="en-US" b="1" dirty="0">
                <a:latin typeface="+mn-lt"/>
              </a:rPr>
              <a:t>Hungry yet?</a:t>
            </a:r>
          </a:p>
        </p:txBody>
      </p:sp>
      <p:pic>
        <p:nvPicPr>
          <p:cNvPr id="5" name="Picture 4" descr="March 2012 | This is My Blog - YuNO.hoPpeRZ">
            <a:extLst>
              <a:ext uri="{FF2B5EF4-FFF2-40B4-BE49-F238E27FC236}">
                <a16:creationId xmlns:a16="http://schemas.microsoft.com/office/drawing/2014/main" id="{7A7F2560-CB23-4C52-9CF9-D6D78F0AB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4648200"/>
            <a:ext cx="4286250" cy="1219200"/>
          </a:xfrm>
          <a:prstGeom prst="rect">
            <a:avLst/>
          </a:prstGeom>
        </p:spPr>
      </p:pic>
      <p:pic>
        <p:nvPicPr>
          <p:cNvPr id="6" name="Picture 5" descr="Esclarecimento de Dúvidas – Teste Intermédio de Filosofia">
            <a:extLst>
              <a:ext uri="{FF2B5EF4-FFF2-40B4-BE49-F238E27FC236}">
                <a16:creationId xmlns:a16="http://schemas.microsoft.com/office/drawing/2014/main" id="{2233822F-668C-49FF-AC2A-0F59AE87A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" y="705173"/>
            <a:ext cx="196596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2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28" y="279241"/>
            <a:ext cx="8229600" cy="84939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/>
                <a:cs typeface="Arial"/>
              </a:rPr>
              <a:t>Overview of UTA &amp; </a:t>
            </a:r>
            <a:r>
              <a:rPr lang="en-US" b="1" dirty="0" err="1">
                <a:latin typeface="Arial"/>
                <a:cs typeface="Arial"/>
              </a:rPr>
              <a:t>CoB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035" y="1128632"/>
            <a:ext cx="10475827" cy="50783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36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Fall 2020: UTA—almost 42,700	   COB--6,250 (15%)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COB: 6 academic depts., 11 UG majors, 13 masters, 6 PhD majors, several certificate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SACS and AACSB accredited (Passed in Spring 2021)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Top Carnegie classification for doctoral research univ.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Just approved as latest Texas Tier 1 Research Univ.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New budget model at UTA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ea typeface="+mn-lt"/>
                <a:cs typeface="+mn-lt"/>
              </a:rPr>
              <a:t>DREI Initiatives</a:t>
            </a:r>
          </a:p>
        </p:txBody>
      </p:sp>
    </p:spTree>
    <p:extLst>
      <p:ext uri="{BB962C8B-B14F-4D97-AF65-F5344CB8AC3E}">
        <p14:creationId xmlns:p14="http://schemas.microsoft.com/office/powerpoint/2010/main" val="83611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28" y="279241"/>
            <a:ext cx="8229600" cy="98511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/>
                <a:cs typeface="Arial"/>
              </a:rPr>
              <a:t>Canvas LMA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8700" y="1664186"/>
            <a:ext cx="10394600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/>
              <a:t>Christy Spivey</a:t>
            </a:r>
          </a:p>
          <a:p>
            <a:pPr algn="ctr"/>
            <a:r>
              <a:rPr lang="en-US" sz="3600" dirty="0"/>
              <a:t>Clinical </a:t>
            </a:r>
            <a:r>
              <a:rPr lang="en-US" sz="3600" strike="sngStrike" dirty="0"/>
              <a:t>Associate</a:t>
            </a:r>
            <a:r>
              <a:rPr lang="en-US" sz="3600" dirty="0"/>
              <a:t> Professor, Economics</a:t>
            </a:r>
          </a:p>
          <a:p>
            <a:pPr algn="ctr"/>
            <a:r>
              <a:rPr lang="en-US" sz="3600" dirty="0"/>
              <a:t>Program Director, MS in Economic Data Analytics</a:t>
            </a:r>
          </a:p>
          <a:p>
            <a:pPr algn="ctr"/>
            <a:r>
              <a:rPr lang="en-US" sz="3600" dirty="0"/>
              <a:t>COB Canvas Champion</a:t>
            </a:r>
          </a:p>
          <a:p>
            <a:pPr algn="ctr"/>
            <a:r>
              <a:rPr lang="en-US" sz="3600" dirty="0">
                <a:hlinkClick r:id="rId2"/>
              </a:rPr>
              <a:t>cspivey@uta.edu</a:t>
            </a:r>
            <a:r>
              <a:rPr lang="en-US" sz="3600" dirty="0"/>
              <a:t> </a:t>
            </a:r>
          </a:p>
        </p:txBody>
      </p:sp>
      <p:pic>
        <p:nvPicPr>
          <p:cNvPr id="7" name="Picture 6" descr="File:LMS Support.png - Wikipedia">
            <a:extLst>
              <a:ext uri="{FF2B5EF4-FFF2-40B4-BE49-F238E27FC236}">
                <a16:creationId xmlns:a16="http://schemas.microsoft.com/office/drawing/2014/main" id="{CD962588-A70B-465F-AA18-3AFFD1D77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28" y="4092900"/>
            <a:ext cx="2573199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3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28" y="279241"/>
            <a:ext cx="8229600" cy="138022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/>
                <a:cs typeface="Arial"/>
              </a:rPr>
              <a:t>Canvas Resources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68E28-11A6-418C-B423-F138530CACDA}"/>
              </a:ext>
            </a:extLst>
          </p:cNvPr>
          <p:cNvSpPr txBox="1"/>
          <p:nvPr/>
        </p:nvSpPr>
        <p:spPr>
          <a:xfrm>
            <a:off x="609600" y="1447800"/>
            <a:ext cx="790813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Canvas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hlinkClick r:id="rId2" action="ppaction://hlinkfile"/>
            </a:endParaRPr>
          </a:p>
          <a:p>
            <a:r>
              <a:rPr lang="en-US" altLang="en-US" sz="2400" dirty="0">
                <a:hlinkClick r:id="rId2" action="ppaction://hlinkfile"/>
              </a:rPr>
              <a:t>uta.instructure.com</a:t>
            </a:r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COB Teaching Hub</a:t>
            </a:r>
          </a:p>
          <a:p>
            <a:r>
              <a:rPr lang="en-US" sz="2400" dirty="0">
                <a:hlinkClick r:id="rId3"/>
              </a:rPr>
              <a:t>https://uta.instructure.com/courses/63768</a:t>
            </a:r>
            <a:endParaRPr lang="en-US" altLang="en-US" sz="2400" dirty="0"/>
          </a:p>
          <a:p>
            <a:endParaRPr lang="en-US" altLang="en-US" sz="2400" dirty="0"/>
          </a:p>
          <a:p>
            <a:endParaRPr lang="en-US" sz="2400" dirty="0"/>
          </a:p>
          <a:p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UTA Canvas Resources</a:t>
            </a:r>
          </a:p>
          <a:p>
            <a:r>
              <a:rPr lang="en-US" sz="2400" dirty="0">
                <a:hlinkClick r:id="rId4"/>
              </a:rPr>
              <a:t>https://www.uta.edu/administration/provost/policies-and-resources/canvas/faculty-training-resources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00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28" y="279241"/>
            <a:ext cx="8229600" cy="138022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/>
                <a:cs typeface="Arial"/>
              </a:rPr>
              <a:t>Canvas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F7D7B-B523-466F-8742-9352CB615D75}"/>
              </a:ext>
            </a:extLst>
          </p:cNvPr>
          <p:cNvSpPr txBox="1"/>
          <p:nvPr/>
        </p:nvSpPr>
        <p:spPr>
          <a:xfrm>
            <a:off x="1291525" y="1166842"/>
            <a:ext cx="79081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Canvas Instructor Guide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>
                <a:hlinkClick r:id="rId2"/>
              </a:rPr>
              <a:t>https://community.canvaslms.com/t5/Instructor-Guide/tkb-p/Instructor</a:t>
            </a:r>
            <a:endParaRPr lang="en-US" sz="2800" dirty="0"/>
          </a:p>
          <a:p>
            <a:endParaRPr lang="en-US" sz="2800" dirty="0"/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Canvas Support</a:t>
            </a:r>
          </a:p>
          <a:p>
            <a:r>
              <a:rPr lang="en-US" sz="2800" dirty="0"/>
              <a:t>Access this 24/7 via chat or phone through the question mark icon on the global navigation menu</a:t>
            </a:r>
          </a:p>
          <a:p>
            <a:endParaRPr lang="en-US" sz="2800" dirty="0"/>
          </a:p>
          <a:p>
            <a:r>
              <a:rPr lang="en-US" sz="2800" dirty="0"/>
              <a:t>Our campus Canvas guru is Joseph Rutledge at CDE </a:t>
            </a:r>
            <a:r>
              <a:rPr lang="en-US" sz="2800" dirty="0">
                <a:hlinkClick r:id="rId3"/>
              </a:rPr>
              <a:t>joseph.rutledge@uta.edu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77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99822" y="279241"/>
            <a:ext cx="9008534" cy="165115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Arial"/>
                <a:cs typeface="Arial"/>
              </a:rPr>
              <a:t>Service Now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9A6FA-9655-412C-810C-F6D6F54F6FBE}"/>
              </a:ext>
            </a:extLst>
          </p:cNvPr>
          <p:cNvSpPr txBox="1"/>
          <p:nvPr/>
        </p:nvSpPr>
        <p:spPr>
          <a:xfrm>
            <a:off x="1399822" y="843677"/>
            <a:ext cx="790813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Service Now </a:t>
            </a:r>
            <a:r>
              <a:rPr lang="en-US" sz="2400" dirty="0">
                <a:hlinkClick r:id="rId2"/>
              </a:rPr>
              <a:t>https://uta.servicenow.com/selfservice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By submitting a ticket directly through Service Now your request or issue report will be quickly routed to the appropriate department</a:t>
            </a:r>
          </a:p>
          <a:p>
            <a:endParaRPr lang="en-US" sz="2400" dirty="0"/>
          </a:p>
          <a:p>
            <a:r>
              <a:rPr lang="en-US" sz="2400" dirty="0"/>
              <a:t>Create a ticket in just a few easy steps. From the Self Service page:</a:t>
            </a:r>
          </a:p>
          <a:p>
            <a:pPr marL="400050" lvl="1" indent="0">
              <a:buNone/>
            </a:pPr>
            <a:r>
              <a:rPr lang="en-US" sz="2400" dirty="0"/>
              <a:t>Log in to Service Now</a:t>
            </a:r>
          </a:p>
          <a:p>
            <a:pPr marL="400050" lvl="1" indent="0">
              <a:buNone/>
            </a:pPr>
            <a:r>
              <a:rPr lang="en-US" sz="2400" dirty="0"/>
              <a:t>Click Report an Issue or Request Something</a:t>
            </a:r>
          </a:p>
          <a:p>
            <a:pPr marL="400050" lvl="1" indent="0">
              <a:buNone/>
            </a:pPr>
            <a:r>
              <a:rPr lang="en-US" sz="2400" dirty="0"/>
              <a:t>Complete the form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Use to request an empty shell or master course shell for Canvas</a:t>
            </a:r>
          </a:p>
        </p:txBody>
      </p:sp>
    </p:spTree>
    <p:extLst>
      <p:ext uri="{BB962C8B-B14F-4D97-AF65-F5344CB8AC3E}">
        <p14:creationId xmlns:p14="http://schemas.microsoft.com/office/powerpoint/2010/main" val="38000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C8C0E049EA1B4CA6D5BACE55F29121" ma:contentTypeVersion="13" ma:contentTypeDescription="Create a new document." ma:contentTypeScope="" ma:versionID="4a81fa4d7d17871dab6554f53ca3d967">
  <xsd:schema xmlns:xsd="http://www.w3.org/2001/XMLSchema" xmlns:xs="http://www.w3.org/2001/XMLSchema" xmlns:p="http://schemas.microsoft.com/office/2006/metadata/properties" xmlns:ns3="70106530-5114-4580-8ecc-f2c5d3db7b7c" xmlns:ns4="4434219c-58da-4c08-a29c-f037e5676ad3" targetNamespace="http://schemas.microsoft.com/office/2006/metadata/properties" ma:root="true" ma:fieldsID="448107d592ccc781d2b362c04bd8d010" ns3:_="" ns4:_="">
    <xsd:import namespace="70106530-5114-4580-8ecc-f2c5d3db7b7c"/>
    <xsd:import namespace="4434219c-58da-4c08-a29c-f037e5676a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06530-5114-4580-8ecc-f2c5d3db7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4219c-58da-4c08-a29c-f037e5676a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8DC5B0-FD6F-4E03-9766-A52B1488E6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106530-5114-4580-8ecc-f2c5d3db7b7c"/>
    <ds:schemaRef ds:uri="4434219c-58da-4c08-a29c-f037e5676a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320613-6DBE-4323-BEAC-8C87A66E02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1C1FB3-027D-47AE-ACDD-7A6C60E626BF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4434219c-58da-4c08-a29c-f037e5676ad3"/>
    <ds:schemaRef ds:uri="70106530-5114-4580-8ecc-f2c5d3db7b7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2590</Words>
  <Application>Microsoft Office PowerPoint</Application>
  <PresentationFormat>Widescreen</PresentationFormat>
  <Paragraphs>424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Century Gothic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Undergraduate Degree Programs</vt:lpstr>
      <vt:lpstr>Undergraduate Advising Staff</vt:lpstr>
      <vt:lpstr>Undergraduate Advising Staff</vt:lpstr>
      <vt:lpstr>Undergraduate Connection</vt:lpstr>
      <vt:lpstr>PowerPoint Presentation</vt:lpstr>
      <vt:lpstr>Graduate Programs</vt:lpstr>
      <vt:lpstr>Frequently Asked Questions</vt:lpstr>
      <vt:lpstr>What to Send to Graduate Business Services or Advisors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Students in the University and College of Business are extremely diverse</vt:lpstr>
      <vt:lpstr>Outstanding, resilient students</vt:lpstr>
      <vt:lpstr>Student DREI Council</vt:lpstr>
      <vt:lpstr>DREI Faculty &amp; Staff</vt:lpstr>
      <vt:lpstr>Diversity Certificate – Fall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at Arlington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Martinez, Myalinda</dc:creator>
  <cp:lastModifiedBy>Frazier, Greg</cp:lastModifiedBy>
  <cp:revision>89</cp:revision>
  <dcterms:created xsi:type="dcterms:W3CDTF">2020-04-24T22:01:16Z</dcterms:created>
  <dcterms:modified xsi:type="dcterms:W3CDTF">2021-08-20T17:20:59Z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0x0101009FC8C0E049EA1B4CA6D5BACE55F29121</vt:lpwstr>
  </property>
</Properties>
</file>